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1" r:id="rId17"/>
    <p:sldId id="280" r:id="rId18"/>
    <p:sldId id="270" r:id="rId19"/>
    <p:sldId id="271" r:id="rId20"/>
    <p:sldId id="282" r:id="rId21"/>
    <p:sldId id="272" r:id="rId22"/>
    <p:sldId id="273" r:id="rId23"/>
    <p:sldId id="274" r:id="rId24"/>
    <p:sldId id="275" r:id="rId25"/>
    <p:sldId id="285" r:id="rId26"/>
    <p:sldId id="286" r:id="rId27"/>
    <p:sldId id="287" r:id="rId28"/>
    <p:sldId id="276" r:id="rId29"/>
    <p:sldId id="277" r:id="rId30"/>
    <p:sldId id="279" r:id="rId31"/>
  </p:sldIdLst>
  <p:sldSz cx="12192000" cy="6858000"/>
  <p:notesSz cx="6858000" cy="9144000"/>
  <p:embeddedFontLst>
    <p:embeddedFont>
      <p:font typeface="Proxima Nova" panose="020B0604020202020204" charset="0"/>
      <p:regular r:id="rId33"/>
      <p:bold r:id="rId34"/>
      <p:italic r:id="rId35"/>
      <p:boldItalic r:id="rId36"/>
    </p:embeddedFont>
    <p:embeddedFont>
      <p:font typeface="Proxima Nova Extrabold" panose="020B0604020202020204" charset="0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OEsY44R2k1DWePfDB8oSIDpZ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9648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d2e6624d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9d2e6624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484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d2e6624d8_0_6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9d2e6624d8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165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399bc404e_0_5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a399bc404e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1335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399bc404e_0_1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a399bc404e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3080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399bc404e_0_7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a399bc404e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8839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399bc404e_0_8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a399bc404e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4534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5675bf76a_0_3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95675bf76a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0377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399bc404e_0_8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a399bc404e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3394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5675bf76a_0_3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95675bf76a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5745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399bc404e_0_8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a399bc404e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5027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d2e6624d8_0_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9d2e6624d8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004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080575486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1913" y="419100"/>
            <a:ext cx="4076701" cy="2293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9080575486_0_5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1" name="Google Shape;81;g9080575486_0_5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606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399bc404e_0_12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ga399bc404e_0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6979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399bc404e_0_10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a399bc404e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0991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399bc404e_0_9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a399bc404e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3685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399bc404e_0_10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a399bc404e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7402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399bc404e_0_10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a399bc404e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7402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399bc404e_0_10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a399bc404e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7402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399bc404e_0_10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a399bc404e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7402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1c87ecefb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ga1c87ecef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1061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699be4f8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g9699be4f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7982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5675bf76a_0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g95675bf76a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730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04e8d9f1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a04e8d9f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634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04e8d9f1b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a04e8d9f1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39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420efaaba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a420efaab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9503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d2e6624d8_0_2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9d2e6624d8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209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d2e6624d8_0_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9d2e6624d8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951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d2e6624d8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9d2e6624d8_0_5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9d2e6624d8_0_5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206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205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420efaaba_0_3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a420efaaba_0_3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a420efaaba_0_3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a420efaaba_0_3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a420efaaba_0_3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420efaaba_0_3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a420efaaba_0_3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a420efaaba_0_3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a420efaaba_0_3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a420efaaba_0_3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420efaaba_0_3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a420efaaba_0_3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a420efaaba_0_3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420efaaba_0_3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a420efaaba_0_3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a420efaaba_0_3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a420efaaba_0_3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a420efaaba_0_3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420efaaba_0_3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a420efaaba_0_3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a420efaaba_0_3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a420efaaba_0_3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a420efaaba_0_3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a420efaaba_0_3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420efaaba_0_3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a420efaaba_0_3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ga420efaaba_0_3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a420efaaba_0_3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ga420efaaba_0_3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a420efaaba_0_3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a420efaaba_0_3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a420efaaba_0_3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420efaaba_0_3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a420efaaba_0_3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a420efaaba_0_3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a420efaaba_0_3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420efaaba_0_3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a420efaaba_0_3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a420efaaba_0_3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a420efaaba_0_3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a420efaaba_0_3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a420efaaba_0_3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420efaaba_0_3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a420efaaba_0_3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ga420efaaba_0_3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a420efaaba_0_3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a420efaaba_0_3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a420efaaba_0_3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420efaaba_0_3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a420efaaba_0_36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a420efaaba_0_3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a420efaaba_0_3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a420efaaba_0_3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420efaaba_0_371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a420efaaba_0_371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a420efaaba_0_3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a420efaaba_0_3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a420efaaba_0_3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420efaaba_0_3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a420efaaba_0_3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a420efaaba_0_3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a420efaaba_0_3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a420efaaba_0_3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electrocycle.co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9d2e6624d8_0_0"/>
          <p:cNvPicPr preferRelativeResize="0"/>
          <p:nvPr/>
        </p:nvPicPr>
        <p:blipFill rotWithShape="1">
          <a:blip r:embed="rId3">
            <a:alphaModFix/>
          </a:blip>
          <a:srcRect l="10539" t="10699" r="10206" b="29288"/>
          <a:stretch/>
        </p:blipFill>
        <p:spPr>
          <a:xfrm>
            <a:off x="-8250" y="-12"/>
            <a:ext cx="12208500" cy="519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9d2e6624d8_0_0"/>
          <p:cNvSpPr/>
          <p:nvPr/>
        </p:nvSpPr>
        <p:spPr>
          <a:xfrm>
            <a:off x="9876" y="-12"/>
            <a:ext cx="12225901" cy="5199827"/>
          </a:xfrm>
          <a:prstGeom prst="rect">
            <a:avLst/>
          </a:prstGeom>
          <a:solidFill>
            <a:srgbClr val="0055F5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9d2e6624d8_0_0"/>
          <p:cNvSpPr txBox="1"/>
          <p:nvPr/>
        </p:nvSpPr>
        <p:spPr>
          <a:xfrm>
            <a:off x="2788500" y="1525901"/>
            <a:ext cx="6615000" cy="21480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fr-FR" sz="5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BOOSTER</a:t>
            </a:r>
            <a:endParaRPr sz="5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lang="fr-FR" sz="5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D’ASSOCIATION</a:t>
            </a:r>
            <a:endParaRPr sz="5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g9d2e6624d8_0_0"/>
          <p:cNvSpPr txBox="1"/>
          <p:nvPr/>
        </p:nvSpPr>
        <p:spPr>
          <a:xfrm>
            <a:off x="2683950" y="3848691"/>
            <a:ext cx="68241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r-FR" sz="2900" b="1" i="0" u="none" strike="noStrike" cap="none" dirty="0" smtClean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[ </a:t>
            </a:r>
            <a:r>
              <a:rPr lang="fr-FR" sz="2900" b="1" dirty="0" smtClean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r>
              <a:rPr lang="fr-FR" sz="2900" b="1" baseline="30000" dirty="0" smtClean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er</a:t>
            </a:r>
            <a:r>
              <a:rPr lang="fr-FR" sz="2900" b="1" dirty="0" smtClean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décembre 2020 </a:t>
            </a:r>
            <a:r>
              <a:rPr lang="fr-FR" sz="2900" b="1" i="0" u="none" strike="noStrike" cap="none" dirty="0" smtClean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]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g9d2e6624d8_0_0" descr="Accueil - Unis-Cité"/>
          <p:cNvPicPr preferRelativeResize="0"/>
          <p:nvPr/>
        </p:nvPicPr>
        <p:blipFill rotWithShape="1">
          <a:blip r:embed="rId4">
            <a:alphaModFix/>
          </a:blip>
          <a:srcRect t="29473" b="27999"/>
          <a:stretch/>
        </p:blipFill>
        <p:spPr>
          <a:xfrm>
            <a:off x="8057147" y="5199814"/>
            <a:ext cx="3810000" cy="162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ssociation Electrocycl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2" y="5392227"/>
            <a:ext cx="3990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d2e6624d8_0_601"/>
          <p:cNvSpPr/>
          <p:nvPr/>
        </p:nvSpPr>
        <p:spPr>
          <a:xfrm>
            <a:off x="0" y="0"/>
            <a:ext cx="12192000" cy="17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9d2e6624d8_0_601"/>
          <p:cNvSpPr txBox="1">
            <a:spLocks noGrp="1"/>
          </p:cNvSpPr>
          <p:nvPr>
            <p:ph type="title"/>
          </p:nvPr>
        </p:nvSpPr>
        <p:spPr>
          <a:xfrm>
            <a:off x="838200" y="886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</a:pPr>
            <a:r>
              <a:rPr lang="fr-FR" sz="3900" b="1" dirty="0">
                <a:latin typeface="Proxima Nova"/>
                <a:ea typeface="Proxima Nova"/>
                <a:cs typeface="Proxima Nova"/>
                <a:sym typeface="Proxima Nova"/>
              </a:rPr>
              <a:t>LES </a:t>
            </a:r>
            <a:r>
              <a:rPr lang="fr-FR" sz="3900" b="1" dirty="0" smtClean="0">
                <a:latin typeface="Proxima Nova"/>
                <a:ea typeface="Proxima Nova"/>
                <a:cs typeface="Proxima Nova"/>
                <a:sym typeface="Proxima Nova"/>
              </a:rPr>
              <a:t>TÉMOINS</a:t>
            </a:r>
            <a:r>
              <a:rPr lang="fr-FR" sz="3900" b="1" smtClean="0"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fr-FR" sz="3900" b="1" smtClean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fr-FR" sz="3900" b="1" smtClean="0">
                <a:latin typeface="Proxima Nova"/>
                <a:ea typeface="Proxima Nova"/>
                <a:cs typeface="Proxima Nova"/>
                <a:sym typeface="Proxima Nova"/>
              </a:rPr>
              <a:t>12h00 – 12h30</a:t>
            </a:r>
            <a:endParaRPr sz="24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59" name="Google Shape;259;g9d2e6624d8_0_601"/>
          <p:cNvCxnSpPr/>
          <p:nvPr/>
        </p:nvCxnSpPr>
        <p:spPr>
          <a:xfrm rot="10800000" flipH="1">
            <a:off x="5176050" y="1333350"/>
            <a:ext cx="1843800" cy="4800"/>
          </a:xfrm>
          <a:prstGeom prst="straightConnector1">
            <a:avLst/>
          </a:prstGeom>
          <a:noFill/>
          <a:ln w="76200" cap="flat" cmpd="sng">
            <a:solidFill>
              <a:srgbClr val="0055F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258;g9d2e6624d8_0_601"/>
          <p:cNvSpPr txBox="1"/>
          <p:nvPr/>
        </p:nvSpPr>
        <p:spPr>
          <a:xfrm>
            <a:off x="1018309" y="1999118"/>
            <a:ext cx="10515600" cy="4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55F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393700">
              <a:lnSpc>
                <a:spcPct val="90000"/>
              </a:lnSpc>
              <a:spcBef>
                <a:spcPts val="1000"/>
              </a:spcBef>
              <a:buClr>
                <a:srgbClr val="0055F5"/>
              </a:buClr>
              <a:buSzPts val="2600"/>
              <a:buFont typeface="Proxima Nova"/>
              <a:buAutoNum type="arabicPeriod"/>
            </a:pPr>
            <a:r>
              <a:rPr lang="fr-FR" sz="2400" b="1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Cyril, </a:t>
            </a:r>
            <a:r>
              <a:rPr lang="fr-FR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Directeur innovation </a:t>
            </a:r>
            <a:r>
              <a:rPr lang="fr-FR" sz="2400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(*)</a:t>
            </a:r>
            <a:endParaRPr sz="2400" b="0" i="0" u="none" strike="noStrike" cap="none" dirty="0" smtClean="0">
              <a:solidFill>
                <a:srgbClr val="0055F5"/>
              </a:solidFill>
              <a:sym typeface="Arial"/>
            </a:endParaRPr>
          </a:p>
          <a:p>
            <a:pPr marL="457200" lvl="0" indent="-393700">
              <a:lnSpc>
                <a:spcPct val="90000"/>
              </a:lnSpc>
              <a:spcBef>
                <a:spcPts val="1000"/>
              </a:spcBef>
              <a:buClr>
                <a:srgbClr val="0055F5"/>
              </a:buClr>
              <a:buSzPts val="2600"/>
              <a:buFont typeface="Proxima Nova"/>
              <a:buAutoNum type="arabicPeriod"/>
            </a:pPr>
            <a:r>
              <a:rPr lang="fr-FR" sz="2400" b="1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Rodolphe</a:t>
            </a:r>
            <a:r>
              <a:rPr lang="fr-FR" sz="2400" b="1" dirty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Directeur </a:t>
            </a:r>
            <a:r>
              <a:rPr lang="fr-FR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technique – Responsable </a:t>
            </a:r>
            <a:r>
              <a:rPr lang="fr-FR" sz="24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BattCycle</a:t>
            </a:r>
            <a:r>
              <a:rPr lang="fr-FR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r>
              <a:rPr lang="fr-FR" sz="2400" b="0" i="0" u="none" strike="noStrike" cap="none" dirty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(*)</a:t>
            </a:r>
            <a:endParaRPr sz="2400" b="0" i="0" u="none" strike="noStrike" cap="none" dirty="0">
              <a:solidFill>
                <a:srgbClr val="0055F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393700">
              <a:lnSpc>
                <a:spcPct val="90000"/>
              </a:lnSpc>
              <a:spcBef>
                <a:spcPts val="1000"/>
              </a:spcBef>
              <a:buClr>
                <a:srgbClr val="0055F5"/>
              </a:buClr>
              <a:buSzPts val="2600"/>
              <a:buFont typeface="Proxima Nova"/>
              <a:buAutoNum type="arabicPeriod"/>
            </a:pPr>
            <a:r>
              <a:rPr lang="fr-FR" sz="2400" b="1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Marjorie</a:t>
            </a:r>
            <a:r>
              <a:rPr lang="fr-FR" sz="2400" b="1" i="0" u="none" strike="noStrike" cap="none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fr-FR" sz="24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Directrice </a:t>
            </a:r>
            <a:r>
              <a:rPr lang="fr-FR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processus et </a:t>
            </a:r>
            <a:r>
              <a:rPr lang="fr-FR" sz="24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qualité</a:t>
            </a:r>
            <a:endParaRPr lang="fr-FR" sz="2400" dirty="0">
              <a:solidFill>
                <a:srgbClr val="0055F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393700">
              <a:lnSpc>
                <a:spcPct val="90000"/>
              </a:lnSpc>
              <a:spcBef>
                <a:spcPts val="1000"/>
              </a:spcBef>
              <a:buClr>
                <a:srgbClr val="0055F5"/>
              </a:buClr>
              <a:buSzPts val="2600"/>
              <a:buFont typeface="Proxima Nova"/>
              <a:buAutoNum type="arabicPeriod"/>
            </a:pPr>
            <a:r>
              <a:rPr lang="fr-FR" sz="2400" b="1" i="0" u="none" strike="noStrike" cap="none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Catalina, </a:t>
            </a:r>
            <a:r>
              <a:rPr lang="fr-FR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Directrice </a:t>
            </a:r>
            <a:r>
              <a:rPr lang="fr-FR" sz="24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création </a:t>
            </a:r>
            <a:r>
              <a:rPr lang="fr-FR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et programmation – Responsable </a:t>
            </a:r>
            <a:r>
              <a:rPr lang="fr-FR" sz="2400" dirty="0" err="1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eBiom</a:t>
            </a:r>
            <a:r>
              <a:rPr lang="fr-FR" sz="24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2400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(*)</a:t>
            </a:r>
            <a:r>
              <a:rPr lang="fr-FR" sz="24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marL="457200" indent="-393700">
              <a:lnSpc>
                <a:spcPct val="90000"/>
              </a:lnSpc>
              <a:spcBef>
                <a:spcPts val="1000"/>
              </a:spcBef>
              <a:buClr>
                <a:srgbClr val="0055F5"/>
              </a:buClr>
              <a:buSzPts val="2600"/>
              <a:buFont typeface="Proxima Nova"/>
              <a:buAutoNum type="arabicPeriod"/>
            </a:pPr>
            <a:r>
              <a:rPr lang="fr-FR" sz="2400" b="1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Philippe, </a:t>
            </a:r>
            <a:r>
              <a:rPr lang="fr-FR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Responsable </a:t>
            </a:r>
            <a:r>
              <a:rPr lang="fr-FR" sz="24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SLP2 </a:t>
            </a:r>
          </a:p>
          <a:p>
            <a:pPr marL="457200" indent="-393700">
              <a:lnSpc>
                <a:spcPct val="90000"/>
              </a:lnSpc>
              <a:spcBef>
                <a:spcPts val="1000"/>
              </a:spcBef>
              <a:buClr>
                <a:srgbClr val="0055F5"/>
              </a:buClr>
              <a:buSzPts val="2600"/>
              <a:buFont typeface="Proxima Nova"/>
              <a:buAutoNum type="arabicPeriod"/>
            </a:pPr>
            <a:r>
              <a:rPr lang="fr-FR" sz="2400" b="1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Daniel, </a:t>
            </a:r>
            <a:r>
              <a:rPr lang="fr-FR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Responsable </a:t>
            </a:r>
            <a:r>
              <a:rPr lang="fr-FR" sz="24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 </a:t>
            </a:r>
            <a:r>
              <a:rPr lang="fr-FR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projet </a:t>
            </a:r>
            <a:r>
              <a:rPr lang="fr-FR" sz="24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EducPopE</a:t>
            </a:r>
            <a:r>
              <a:rPr lang="fr-FR" sz="24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+ </a:t>
            </a:r>
            <a:r>
              <a:rPr lang="fr-FR" sz="2400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(*)</a:t>
            </a:r>
            <a:endParaRPr lang="fr-FR" sz="2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63500">
              <a:lnSpc>
                <a:spcPct val="90000"/>
              </a:lnSpc>
              <a:spcBef>
                <a:spcPts val="1000"/>
              </a:spcBef>
              <a:buClr>
                <a:srgbClr val="0055F5"/>
              </a:buClr>
              <a:buSzPts val="2600"/>
            </a:pPr>
            <a:r>
              <a:rPr lang="fr-FR" sz="24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endParaRPr sz="2400" b="0" i="0" u="none" strike="noStrike" cap="none" dirty="0" smtClean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(*) </a:t>
            </a:r>
            <a:r>
              <a:rPr lang="fr-FR" sz="2400" b="0" i="0" u="none" strike="noStrike" cap="none" dirty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également membres du </a:t>
            </a:r>
            <a:r>
              <a:rPr lang="fr-FR" sz="2400" b="0" i="0" u="none" strike="noStrike" cap="none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jury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SzPts val="2400"/>
            </a:pPr>
            <a:r>
              <a:rPr lang="fr-FR" sz="2400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  </a:t>
            </a:r>
            <a:endParaRPr sz="2400" b="0" i="0" u="none" strike="noStrike" cap="none" dirty="0">
              <a:solidFill>
                <a:srgbClr val="0055F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399bc404e_0_505"/>
          <p:cNvSpPr txBox="1">
            <a:spLocks noGrp="1"/>
          </p:cNvSpPr>
          <p:nvPr>
            <p:ph type="body" idx="1"/>
          </p:nvPr>
        </p:nvSpPr>
        <p:spPr>
          <a:xfrm>
            <a:off x="1069375" y="978201"/>
            <a:ext cx="10284300" cy="344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2B2C"/>
              </a:buClr>
              <a:buSzPts val="2400"/>
              <a:buNone/>
            </a:pPr>
            <a:r>
              <a:rPr lang="fr-FR" sz="3600" b="1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En </a:t>
            </a:r>
            <a:r>
              <a:rPr lang="fr-FR" sz="3600" b="1" dirty="0" smtClean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synthèse – </a:t>
            </a:r>
            <a:r>
              <a:rPr lang="fr-FR" sz="2400" b="1" dirty="0" smtClean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12h00 à 12h30</a:t>
            </a:r>
            <a:endParaRPr sz="24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fr-FR" sz="2400" dirty="0">
                <a:latin typeface="Proxima Nova"/>
                <a:ea typeface="Proxima Nova"/>
                <a:cs typeface="Proxima Nova"/>
                <a:sym typeface="Proxima Nova"/>
              </a:rPr>
              <a:t>L’association</a:t>
            </a:r>
            <a:r>
              <a:rPr lang="fr-FR" sz="2400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2400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se demande comment XXX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2B2C"/>
              </a:buClr>
              <a:buSzPts val="2400"/>
              <a:buFont typeface="Proxima Nova"/>
              <a:buChar char="●"/>
            </a:pPr>
            <a:r>
              <a:rPr lang="fr-FR" sz="2400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Leur challenge principal c’est de XXX</a:t>
            </a:r>
            <a:endParaRPr sz="2400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5" name="Google Shape;265;ga399bc404e_0_505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005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5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EMPATHIE</a:t>
            </a:r>
            <a:endParaRPr sz="25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6" name="Google Shape;266;ga399bc404e_0_5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3075" y="4419025"/>
            <a:ext cx="2658148" cy="177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399bc404e_0_1202"/>
          <p:cNvSpPr/>
          <p:nvPr/>
        </p:nvSpPr>
        <p:spPr>
          <a:xfrm>
            <a:off x="-100" y="-3"/>
            <a:ext cx="12225901" cy="2602800"/>
          </a:xfrm>
          <a:prstGeom prst="rect">
            <a:avLst/>
          </a:prstGeom>
          <a:solidFill>
            <a:srgbClr val="169B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a399bc404e_0_1202"/>
          <p:cNvSpPr txBox="1"/>
          <p:nvPr/>
        </p:nvSpPr>
        <p:spPr>
          <a:xfrm>
            <a:off x="2425253" y="914239"/>
            <a:ext cx="73752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3600" b="1" i="0" u="none" strike="noStrike" cap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Session 2 </a:t>
            </a:r>
            <a:r>
              <a:rPr lang="fr-FR" sz="3600" b="1" i="0" u="none" strike="noStrike" cap="none" dirty="0" smtClean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–</a:t>
            </a:r>
            <a:r>
              <a:rPr lang="fr-FR" sz="3600" b="1" i="0" u="none" strike="noStrike" cap="none" dirty="0" smtClean="0">
                <a:solidFill>
                  <a:srgbClr val="FDDD3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3600" b="1" i="0" u="none" strike="noStrike" cap="none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IDEATION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800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14h à 15h</a:t>
            </a:r>
            <a:endParaRPr sz="2800" b="1" i="0" u="none" strike="noStrike" cap="none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3" name="Google Shape;273;ga399bc404e_0_1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5096783"/>
            <a:ext cx="3162300" cy="148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a399bc404e_0_1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7376" y="2974300"/>
            <a:ext cx="3437250" cy="348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399bc404e_0_797"/>
          <p:cNvSpPr txBox="1"/>
          <p:nvPr/>
        </p:nvSpPr>
        <p:spPr>
          <a:xfrm>
            <a:off x="1464025" y="897925"/>
            <a:ext cx="9935400" cy="3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Programme de l’atelier d'idéation</a:t>
            </a:r>
            <a:endParaRPr sz="3600" b="1" i="0" u="none" strike="noStrike" cap="none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B2C"/>
              </a:buClr>
              <a:buSzPts val="2400"/>
              <a:buFont typeface="Calibri"/>
              <a:buAutoNum type="arabicPeriod"/>
            </a:pPr>
            <a:r>
              <a:rPr lang="fr-FR" sz="2400" b="0" i="0" u="none" strike="noStrike" cap="none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Inspiration : recherche d’exemples inspirants et contre-exemples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B2C"/>
              </a:buClr>
              <a:buSzPts val="2400"/>
              <a:buFont typeface="Calibri"/>
              <a:buAutoNum type="arabicPeriod"/>
            </a:pPr>
            <a:r>
              <a:rPr lang="fr-FR" sz="2400" b="0" i="0" u="none" strike="noStrike" cap="none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Divergence : production du plus grand nombre d’idées possible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B2C"/>
              </a:buClr>
              <a:buSzPts val="2400"/>
              <a:buFont typeface="Calibri"/>
              <a:buAutoNum type="arabicPeriod"/>
            </a:pPr>
            <a:r>
              <a:rPr lang="fr-FR" sz="2400" b="0" i="0" u="none" strike="noStrike" cap="none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Convergence : choix d’une idée gagnante (</a:t>
            </a:r>
            <a:r>
              <a:rPr lang="fr-FR" sz="2400" b="0" i="0" u="none" strike="noStrike" cap="none" dirty="0" smtClean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vote dans le groupe)</a:t>
            </a:r>
            <a:endParaRPr sz="2400" b="0" i="0" u="none" strike="noStrike" cap="none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0" name="Google Shape;280;ga399bc404e_0_797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a399bc404e_0_797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169B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IDÉATION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2" name="Google Shape;282;ga399bc404e_0_7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1000" y="4347475"/>
            <a:ext cx="2962776" cy="197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B28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399bc404e_0_804"/>
          <p:cNvSpPr txBox="1"/>
          <p:nvPr/>
        </p:nvSpPr>
        <p:spPr>
          <a:xfrm>
            <a:off x="0" y="-11302"/>
            <a:ext cx="12192000" cy="12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Proxima Nova"/>
              <a:buNone/>
            </a:pPr>
            <a:r>
              <a:rPr lang="fr-FR" sz="3000" b="1" i="0" u="none" strike="noStrike" cap="none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IDÉATION - Inspiration</a:t>
            </a:r>
            <a:endParaRPr sz="3000" b="1" i="0" u="none" strike="noStrike" cap="none" dirty="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</a:pPr>
            <a:r>
              <a:rPr lang="fr-FR" sz="2300" b="0" i="0" u="none" strike="noStrike" cap="none" dirty="0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14h10 à 14h20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a399bc404e_0_804"/>
          <p:cNvSpPr txBox="1"/>
          <p:nvPr/>
        </p:nvSpPr>
        <p:spPr>
          <a:xfrm>
            <a:off x="514350" y="1530450"/>
            <a:ext cx="11041200" cy="308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9F2"/>
              </a:buClr>
              <a:buSzPts val="16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Exemples</a:t>
            </a:r>
            <a:r>
              <a:rPr lang="fr-FR" sz="2000" b="1" i="0" u="none" strike="noStrike" cap="none" dirty="0">
                <a:solidFill>
                  <a:srgbClr val="139A2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2400" b="1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inspirants</a:t>
            </a:r>
            <a:endParaRPr sz="1600" b="0" i="0" u="none" strike="noStrike" cap="none" dirty="0">
              <a:solidFill>
                <a:srgbClr val="139A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4D922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9" name="Google Shape;289;ga399bc404e_0_804"/>
          <p:cNvSpPr txBox="1"/>
          <p:nvPr/>
        </p:nvSpPr>
        <p:spPr>
          <a:xfrm>
            <a:off x="514350" y="4959451"/>
            <a:ext cx="11041200" cy="156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9227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Contre-exemples</a:t>
            </a:r>
            <a:endParaRPr sz="2400" b="1" i="0" u="none" strike="noStrike" cap="none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0" name="Google Shape;290;ga399bc404e_0_804"/>
          <p:cNvSpPr/>
          <p:nvPr/>
        </p:nvSpPr>
        <p:spPr>
          <a:xfrm>
            <a:off x="855775" y="2306399"/>
            <a:ext cx="4906200" cy="23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800"/>
              <a:buFont typeface="Proxima Nova"/>
              <a:buChar char="•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Box cadeau avec patron, mode emploi</a:t>
            </a:r>
          </a:p>
          <a:p>
            <a:pPr marL="412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800"/>
              <a:buFont typeface="Proxima Nova"/>
              <a:buChar char="•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Lego</a:t>
            </a:r>
          </a:p>
          <a:p>
            <a:pPr marL="412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800"/>
              <a:buFont typeface="Proxima Nova"/>
              <a:buChar char="•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Diffuser dans les commerces de proximité</a:t>
            </a:r>
          </a:p>
          <a:p>
            <a:pPr marL="412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800"/>
              <a:buFont typeface="Proxima Nova"/>
              <a:buChar char="•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Sous forme de magazine à distribuer dans les points sélectionnés </a:t>
            </a:r>
          </a:p>
          <a:p>
            <a:pPr marL="412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800"/>
              <a:buFont typeface="Proxima Nova"/>
              <a:buChar char="•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Mise en place abonnement</a:t>
            </a:r>
            <a:endParaRPr sz="180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ga399bc404e_0_804"/>
          <p:cNvSpPr/>
          <p:nvPr/>
        </p:nvSpPr>
        <p:spPr>
          <a:xfrm>
            <a:off x="6343200" y="2306399"/>
            <a:ext cx="4906200" cy="23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800"/>
              <a:buFont typeface="Proxima Nova"/>
              <a:buChar char="•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Liens </a:t>
            </a:r>
            <a:r>
              <a:rPr lang="fr-FR" sz="1800" dirty="0" err="1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démats</a:t>
            </a:r>
            <a:endParaRPr lang="fr-FR" sz="1800" dirty="0" smtClean="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12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800"/>
              <a:buFont typeface="Proxima Nova"/>
              <a:buChar char="•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Intégrer dans magazines Okapi</a:t>
            </a:r>
          </a:p>
          <a:p>
            <a:pPr marL="412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800"/>
              <a:buFont typeface="Proxima Nova"/>
              <a:buChar char="•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Partenariat avec </a:t>
            </a:r>
            <a:r>
              <a:rPr lang="fr-FR" sz="1800" dirty="0" err="1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ecoles</a:t>
            </a:r>
            <a:r>
              <a:rPr lang="fr-FR" sz="1800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 …</a:t>
            </a:r>
            <a:endParaRPr sz="180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2" name="Google Shape;292;ga399bc404e_0_804"/>
          <p:cNvSpPr/>
          <p:nvPr/>
        </p:nvSpPr>
        <p:spPr>
          <a:xfrm>
            <a:off x="855775" y="5531300"/>
            <a:ext cx="49062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800"/>
              <a:buFont typeface="Proxima Nova"/>
              <a:buChar char="•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Pif Gadget</a:t>
            </a:r>
          </a:p>
          <a:p>
            <a:pPr marL="412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800"/>
            </a:pPr>
            <a:endParaRPr sz="180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3" name="Google Shape;293;ga399bc404e_0_804"/>
          <p:cNvSpPr/>
          <p:nvPr/>
        </p:nvSpPr>
        <p:spPr>
          <a:xfrm>
            <a:off x="6343200" y="5531300"/>
            <a:ext cx="49062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800"/>
              <a:buFont typeface="Proxima Nova"/>
              <a:buChar char="•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Panini</a:t>
            </a:r>
            <a:endParaRPr sz="180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5675bf76a_0_351"/>
          <p:cNvSpPr txBox="1"/>
          <p:nvPr/>
        </p:nvSpPr>
        <p:spPr>
          <a:xfrm>
            <a:off x="1464024" y="897924"/>
            <a:ext cx="9957955" cy="534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200"/>
              </a:spcBef>
              <a:buSzPts val="3600"/>
            </a:pPr>
            <a:r>
              <a:rPr lang="fr-FR" sz="3600" b="1" i="0" u="none" strike="noStrike" cap="none" dirty="0" smtClean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Réflexion personnelle </a:t>
            </a:r>
            <a:r>
              <a:rPr lang="fr-FR" sz="2800" b="1" i="0" u="none" strike="noStrike" cap="none" dirty="0" smtClean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fr-FR" sz="2400" b="1" dirty="0" smtClean="0">
                <a:latin typeface="Proxima Nova"/>
                <a:ea typeface="Proxima Nova"/>
                <a:cs typeface="Proxima Nova"/>
                <a:sym typeface="Proxima Nova"/>
              </a:rPr>
              <a:t>14h20 </a:t>
            </a:r>
            <a:r>
              <a:rPr lang="fr-FR" sz="2400" b="1" dirty="0">
                <a:latin typeface="Proxima Nova"/>
                <a:ea typeface="Proxima Nova"/>
                <a:cs typeface="Proxima Nova"/>
                <a:sym typeface="Proxima Nova"/>
              </a:rPr>
              <a:t>à </a:t>
            </a:r>
            <a:r>
              <a:rPr lang="fr-FR" sz="2400" b="1" dirty="0" smtClean="0">
                <a:latin typeface="Proxima Nova"/>
                <a:ea typeface="Proxima Nova"/>
                <a:cs typeface="Proxima Nova"/>
                <a:sym typeface="Proxima Nova"/>
              </a:rPr>
              <a:t>14h30</a:t>
            </a:r>
            <a:endParaRPr sz="24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400" b="1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B2C"/>
              </a:buClr>
              <a:buSzPts val="2400"/>
            </a:pPr>
            <a:r>
              <a:rPr lang="fr-FR" sz="2400" b="0" i="0" u="none" strike="noStrike" cap="none" dirty="0" smtClean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Chaque membre dispose de 10 minutes pour noter </a:t>
            </a:r>
            <a:r>
              <a:rPr lang="fr-FR" sz="2400" b="0" i="0" u="sng" strike="noStrike" cap="none" dirty="0" smtClean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de son côté </a:t>
            </a:r>
            <a:r>
              <a:rPr lang="fr-FR" sz="2400" b="0" i="0" u="none" strike="noStrike" cap="none" dirty="0" smtClean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un maximum d’idées pour répondre au défi posé par l’association.</a:t>
            </a:r>
          </a:p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B2C"/>
              </a:buClr>
              <a:buSzPts val="2400"/>
            </a:pPr>
            <a:endParaRPr lang="fr-FR" sz="2400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B2C"/>
              </a:buClr>
              <a:buSzPts val="2400"/>
            </a:pPr>
            <a:r>
              <a:rPr lang="fr-FR" sz="2400" b="0" i="0" u="none" strike="noStrike" cap="none" dirty="0" smtClean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Une fois les 10 minutes écoulées, rendez-vous sur la page suivante pour la mise en commun.</a:t>
            </a:r>
            <a:endParaRPr sz="2400" b="0" i="0" u="none" strike="noStrike" cap="none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0" name="Google Shape;310;g95675bf76a_0_351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95675bf76a_0_351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169B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 dirty="0" smtClean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IDÉATION</a:t>
            </a:r>
            <a:endParaRPr sz="2400" b="1" i="0" u="none" strike="noStrike" cap="none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905529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B28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399bc404e_0_814"/>
          <p:cNvSpPr txBox="1"/>
          <p:nvPr/>
        </p:nvSpPr>
        <p:spPr>
          <a:xfrm>
            <a:off x="0" y="0"/>
            <a:ext cx="12192000" cy="119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00" b="1" i="0" u="none" strike="noStrike" cap="none" dirty="0">
              <a:solidFill>
                <a:srgbClr val="0055F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Proxima Nova"/>
              <a:buNone/>
            </a:pPr>
            <a:r>
              <a:rPr lang="fr-FR" sz="3000" b="1" i="0" u="none" strike="noStrike" cap="none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IDÉATION – Mise en commun</a:t>
            </a:r>
            <a:endParaRPr sz="3000" b="1" i="0" u="none" strike="noStrike" cap="none" dirty="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rPr lang="fr-FR" sz="23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14h30 à 14h50</a:t>
            </a:r>
            <a:endParaRPr sz="3000" b="1" i="0" u="none" strike="noStrike" cap="none" dirty="0">
              <a:solidFill>
                <a:srgbClr val="0055F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69F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9" name="Google Shape;299;ga399bc404e_0_814"/>
          <p:cNvSpPr txBox="1"/>
          <p:nvPr/>
        </p:nvSpPr>
        <p:spPr>
          <a:xfrm>
            <a:off x="514350" y="1864963"/>
            <a:ext cx="3600600" cy="437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9F2"/>
              </a:buClr>
              <a:buSzPts val="1600"/>
              <a:buFont typeface="Arial"/>
              <a:buNone/>
            </a:pPr>
            <a:r>
              <a:rPr lang="fr-FR" sz="2400" b="1" i="0" u="none" strike="noStrike" cap="none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idées</a:t>
            </a:r>
            <a:endParaRPr sz="2400" b="1" i="0" u="none" strike="noStrike" cap="none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55F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0" name="Google Shape;300;ga399bc404e_0_814"/>
          <p:cNvSpPr txBox="1"/>
          <p:nvPr/>
        </p:nvSpPr>
        <p:spPr>
          <a:xfrm>
            <a:off x="4350550" y="1864950"/>
            <a:ext cx="3600600" cy="437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9F2"/>
              </a:buClr>
              <a:buSzPts val="1600"/>
              <a:buFont typeface="Arial"/>
              <a:buNone/>
            </a:pPr>
            <a:r>
              <a:rPr lang="fr-FR" sz="2400" b="1" i="0" u="none" strike="noStrike" cap="none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idées</a:t>
            </a:r>
            <a:endParaRPr sz="2400" b="1" i="0" u="none" strike="noStrike" cap="none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ga399bc404e_0_814"/>
          <p:cNvSpPr txBox="1"/>
          <p:nvPr/>
        </p:nvSpPr>
        <p:spPr>
          <a:xfrm>
            <a:off x="8186750" y="1864950"/>
            <a:ext cx="3600600" cy="437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9F2"/>
              </a:buClr>
              <a:buSzPts val="1600"/>
              <a:buFont typeface="Arial"/>
              <a:buNone/>
            </a:pPr>
            <a:r>
              <a:rPr lang="fr-FR" sz="2400" b="1" i="0" u="none" strike="noStrike" cap="none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idées</a:t>
            </a:r>
            <a:endParaRPr sz="2400" b="1" i="0" u="none" strike="noStrike" cap="none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2" name="Google Shape;302;ga399bc404e_0_814"/>
          <p:cNvSpPr/>
          <p:nvPr/>
        </p:nvSpPr>
        <p:spPr>
          <a:xfrm>
            <a:off x="514350" y="2589450"/>
            <a:ext cx="3600600" cy="3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>
              <a:buClr>
                <a:srgbClr val="169B28"/>
              </a:buClr>
              <a:buSzPts val="1600"/>
              <a:buFont typeface="Arial"/>
              <a:buAutoNum type="arabicPeriod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sym typeface="Proxima Nova"/>
              </a:rPr>
              <a:t>Magazine dépliant  max A3 complété vidéo </a:t>
            </a:r>
            <a:r>
              <a:rPr lang="fr-FR" sz="1800" dirty="0" err="1" smtClean="0">
                <a:solidFill>
                  <a:srgbClr val="169B28"/>
                </a:solidFill>
                <a:latin typeface="Proxima Nova"/>
                <a:sym typeface="Proxima Nova"/>
              </a:rPr>
              <a:t>démat</a:t>
            </a:r>
            <a:r>
              <a:rPr lang="fr-FR" sz="1800" dirty="0" smtClean="0">
                <a:solidFill>
                  <a:srgbClr val="169B28"/>
                </a:solidFill>
                <a:latin typeface="Proxima Nova"/>
                <a:sym typeface="Proxima Nova"/>
              </a:rPr>
              <a:t> $ </a:t>
            </a:r>
            <a:r>
              <a:rPr lang="fr-FR" dirty="0" smtClean="0">
                <a:solidFill>
                  <a:srgbClr val="169B28"/>
                </a:solidFill>
                <a:latin typeface="Proxima Nova"/>
                <a:sym typeface="Proxima Nova"/>
              </a:rPr>
              <a:t>$ $ $ </a:t>
            </a:r>
            <a:endParaRPr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lvl="0" indent="-342900">
              <a:spcBef>
                <a:spcPts val="600"/>
              </a:spcBef>
              <a:buClr>
                <a:srgbClr val="169B28"/>
              </a:buClr>
              <a:buSzPts val="1600"/>
              <a:buFont typeface="Arial"/>
              <a:buAutoNum type="arabicPeriod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sym typeface="Proxima Nova"/>
              </a:rPr>
              <a:t>Partenariat avec écoles $ </a:t>
            </a:r>
            <a:r>
              <a:rPr lang="fr-FR" dirty="0" smtClean="0">
                <a:solidFill>
                  <a:srgbClr val="169B28"/>
                </a:solidFill>
                <a:latin typeface="Proxima Nova"/>
                <a:sym typeface="Proxima Nova"/>
              </a:rPr>
              <a:t>$ $</a:t>
            </a:r>
            <a:endParaRPr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lvl="0" indent="-342900">
              <a:spcBef>
                <a:spcPts val="600"/>
              </a:spcBef>
              <a:buClr>
                <a:srgbClr val="169B28"/>
              </a:buClr>
              <a:buSzPts val="1600"/>
              <a:buFont typeface="Arial"/>
              <a:buAutoNum type="arabicPeriod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</a:rPr>
              <a:t>Distribution dans commerces de proximité $ </a:t>
            </a:r>
            <a:r>
              <a:rPr lang="fr-FR" sz="1800" dirty="0" smtClean="0">
                <a:solidFill>
                  <a:srgbClr val="169B28"/>
                </a:solidFill>
                <a:latin typeface="Proxima Nova"/>
                <a:sym typeface="Proxima Nova"/>
              </a:rPr>
              <a:t>$ $</a:t>
            </a:r>
            <a:endParaRPr lang="fr-FR" sz="1800" dirty="0" smtClean="0">
              <a:solidFill>
                <a:srgbClr val="169B28"/>
              </a:solidFill>
              <a:latin typeface="Proxima Nova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sym typeface="Proxima Nova"/>
              </a:rPr>
              <a:t>Distribution écoles (kermesses)</a:t>
            </a:r>
            <a:endParaRPr sz="1400" b="0" i="0" u="none" strike="noStrike" cap="none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lvl="0" indent="-342900">
              <a:spcBef>
                <a:spcPts val="600"/>
              </a:spcBef>
              <a:buClr>
                <a:srgbClr val="169B28"/>
              </a:buClr>
              <a:buSzPts val="1600"/>
              <a:buFont typeface="Arial"/>
              <a:buAutoNum type="arabicPeriod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sym typeface="Proxima Nova"/>
              </a:rPr>
              <a:t>Concours dans magazines </a:t>
            </a:r>
            <a:r>
              <a:rPr lang="fr-FR" dirty="0" smtClean="0">
                <a:solidFill>
                  <a:srgbClr val="169B28"/>
                </a:solidFill>
                <a:latin typeface="Proxima Nova"/>
                <a:sym typeface="Proxima Nova"/>
              </a:rPr>
              <a:t>$ $</a:t>
            </a:r>
            <a:endParaRPr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3" name="Google Shape;303;ga399bc404e_0_814"/>
          <p:cNvSpPr/>
          <p:nvPr/>
        </p:nvSpPr>
        <p:spPr>
          <a:xfrm>
            <a:off x="4350550" y="2596121"/>
            <a:ext cx="3600600" cy="3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>
              <a:buClr>
                <a:srgbClr val="169B28"/>
              </a:buClr>
              <a:buSzPts val="1600"/>
              <a:buFont typeface="Arial"/>
              <a:buAutoNum type="arabicPeriod" startAt="6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sym typeface="Proxima Nova"/>
              </a:rPr>
              <a:t>Abonnement </a:t>
            </a:r>
            <a:r>
              <a:rPr lang="fr-FR" dirty="0" smtClean="0">
                <a:solidFill>
                  <a:srgbClr val="169B28"/>
                </a:solidFill>
                <a:latin typeface="Proxima Nova"/>
                <a:sym typeface="Proxima Nova"/>
              </a:rPr>
              <a:t>$ $ $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6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sym typeface="Proxima Nova"/>
              </a:rPr>
              <a:t>Atelier saisonniers (plages, centres aérés)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6"/>
            </a:pPr>
            <a:r>
              <a:rPr lang="fr-FR" sz="1800" dirty="0" smtClean="0">
                <a:solidFill>
                  <a:srgbClr val="169B28"/>
                </a:solidFill>
                <a:latin typeface="Proxima Nova"/>
                <a:sym typeface="Proxima Nova"/>
              </a:rPr>
              <a:t>Faire de la </a:t>
            </a:r>
            <a:r>
              <a:rPr lang="fr-FR" sz="1800" dirty="0" err="1" smtClean="0">
                <a:solidFill>
                  <a:srgbClr val="169B28"/>
                </a:solidFill>
                <a:latin typeface="Proxima Nova"/>
                <a:sym typeface="Proxima Nova"/>
              </a:rPr>
              <a:t>com</a:t>
            </a:r>
            <a:r>
              <a:rPr lang="fr-FR" sz="1800" dirty="0" smtClean="0">
                <a:solidFill>
                  <a:srgbClr val="169B28"/>
                </a:solidFill>
                <a:latin typeface="Proxima Nova"/>
                <a:sym typeface="Proxima Nova"/>
              </a:rPr>
              <a:t> dans des magazines ciblés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6"/>
            </a:pPr>
            <a:r>
              <a:rPr lang="fr-FR" sz="1800" b="0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XXX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6"/>
            </a:pPr>
            <a:r>
              <a:rPr lang="fr-FR" sz="1800" b="0" i="0" u="none" strike="noStrike" cap="none" dirty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XXX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4" name="Google Shape;304;ga399bc404e_0_814"/>
          <p:cNvSpPr/>
          <p:nvPr/>
        </p:nvSpPr>
        <p:spPr>
          <a:xfrm>
            <a:off x="8186750" y="2596121"/>
            <a:ext cx="3600600" cy="3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11"/>
            </a:pPr>
            <a:r>
              <a:rPr lang="fr-FR" sz="1800" b="0" i="0" u="none" strike="noStrike" cap="none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XXX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11"/>
            </a:pPr>
            <a:r>
              <a:rPr lang="fr-FR" sz="1800" b="0" i="0" u="none" strike="noStrike" cap="none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XXX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11"/>
            </a:pPr>
            <a:r>
              <a:rPr lang="fr-FR" sz="1800" b="0" i="0" u="none" strike="noStrike" cap="none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XXX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11"/>
            </a:pPr>
            <a:r>
              <a:rPr lang="fr-FR" sz="1800" b="0" i="0" u="none" strike="noStrike" cap="none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XXX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9B28"/>
              </a:buClr>
              <a:buSzPts val="1600"/>
              <a:buFont typeface="Arial"/>
              <a:buAutoNum type="arabicPeriod" startAt="11"/>
            </a:pPr>
            <a:r>
              <a:rPr lang="fr-FR" sz="1800" b="0" i="0" u="none" strike="noStrike" cap="none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XXX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03867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5675bf76a_0_351"/>
          <p:cNvSpPr txBox="1"/>
          <p:nvPr/>
        </p:nvSpPr>
        <p:spPr>
          <a:xfrm>
            <a:off x="1464024" y="897924"/>
            <a:ext cx="9957955" cy="534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1200"/>
              </a:spcBef>
              <a:buSzPts val="3600"/>
            </a:pPr>
            <a:r>
              <a:rPr lang="fr-FR" sz="3600" b="1" i="0" u="none" strike="noStrike" cap="none" dirty="0" smtClean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Choisir l’idée gagnante </a:t>
            </a:r>
            <a:r>
              <a:rPr lang="fr-FR" sz="2800" b="1" dirty="0" smtClean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fr-FR" sz="2400" b="1" dirty="0" smtClean="0">
                <a:latin typeface="Proxima Nova"/>
                <a:ea typeface="Proxima Nova"/>
                <a:cs typeface="Proxima Nova"/>
                <a:sym typeface="Proxima Nova"/>
              </a:rPr>
              <a:t>14h50 </a:t>
            </a:r>
            <a:r>
              <a:rPr lang="fr-FR" sz="2400" b="1" dirty="0">
                <a:latin typeface="Proxima Nova"/>
                <a:ea typeface="Proxima Nova"/>
                <a:cs typeface="Proxima Nova"/>
                <a:sym typeface="Proxima Nova"/>
              </a:rPr>
              <a:t>à </a:t>
            </a:r>
            <a:r>
              <a:rPr lang="fr-FR" sz="2400" b="1" dirty="0" smtClean="0">
                <a:latin typeface="Proxima Nova"/>
                <a:ea typeface="Proxima Nova"/>
                <a:cs typeface="Proxima Nova"/>
                <a:sym typeface="Proxima Nova"/>
              </a:rPr>
              <a:t>14h55</a:t>
            </a:r>
            <a:endParaRPr lang="fr-FR" sz="24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400" b="1" i="0" u="none" strike="noStrike" cap="none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B2C"/>
              </a:buClr>
              <a:buSzPts val="2400"/>
              <a:buFont typeface="Calibri"/>
              <a:buAutoNum type="arabicPeriod"/>
            </a:pPr>
            <a:r>
              <a:rPr lang="fr-FR" sz="2400" b="0" i="0" u="none" strike="noStrike" cap="none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Chaque membre de l’équipe dispose de 3 votes qui peut attribuer comme il le souhaite (mettre 3 votes sur 1 idée ou 1 vote sur 3 idées)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B2C"/>
              </a:buClr>
              <a:buSzPts val="2400"/>
              <a:buFont typeface="Calibri"/>
              <a:buAutoNum type="arabicPeriod"/>
            </a:pPr>
            <a:r>
              <a:rPr lang="fr-FR" sz="2400" b="0" i="0" u="none" strike="noStrike" cap="none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L’idée qui remporte le plus grand nombre de votes sera prototypée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B2C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Revenez à la page précédente et votez en ajoutant 3 </a:t>
            </a:r>
            <a:r>
              <a:rPr lang="fr-FR" sz="2400" b="1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$</a:t>
            </a:r>
            <a:r>
              <a:rPr lang="fr-FR" sz="2400" b="0" i="0" u="none" strike="noStrike" cap="none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 devant la ou les idées choisies.</a:t>
            </a:r>
            <a:endParaRPr sz="2400" b="0" i="0" u="none" strike="noStrike" cap="none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0" name="Google Shape;310;g95675bf76a_0_351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95675bf76a_0_351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169B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IDÉATION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B28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a399bc404e_0_835"/>
          <p:cNvSpPr txBox="1"/>
          <p:nvPr/>
        </p:nvSpPr>
        <p:spPr>
          <a:xfrm>
            <a:off x="0" y="0"/>
            <a:ext cx="12192000" cy="119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Proxima Nova"/>
              <a:buNone/>
            </a:pPr>
            <a:r>
              <a:rPr lang="fr-FR" sz="3000" b="1" i="0" u="none" strike="noStrike" cap="none" dirty="0" smtClean="0">
                <a:solidFill>
                  <a:srgbClr val="169B28"/>
                </a:solidFill>
                <a:latin typeface="Proxima Nova"/>
                <a:ea typeface="Proxima Nova"/>
                <a:cs typeface="Proxima Nova"/>
                <a:sym typeface="Proxima Nova"/>
              </a:rPr>
              <a:t>IDÉATION – Notre solution</a:t>
            </a:r>
            <a:endParaRPr sz="3000" b="1" i="0" u="none" strike="noStrike" cap="none" dirty="0">
              <a:solidFill>
                <a:srgbClr val="169B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rPr lang="fr-FR" sz="23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14h55 à 15h00</a:t>
            </a:r>
            <a:endParaRPr sz="3000" b="1" i="0" u="none" strike="noStrike" cap="none" dirty="0">
              <a:solidFill>
                <a:srgbClr val="0055F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7" name="Google Shape;317;ga399bc404e_0_835"/>
          <p:cNvSpPr txBox="1"/>
          <p:nvPr/>
        </p:nvSpPr>
        <p:spPr>
          <a:xfrm>
            <a:off x="473550" y="2510525"/>
            <a:ext cx="11173018" cy="34892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2400" b="0" i="0" u="none" strike="noStrike" cap="none" dirty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En synthèse, notre idée c’est </a:t>
            </a:r>
            <a:r>
              <a:rPr lang="fr-FR" sz="2400" dirty="0" smtClean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un magazine dépliant au format A3, avec abonnement (pour faire rentrer de l’argent), </a:t>
            </a:r>
            <a:r>
              <a:rPr lang="fr-FR" sz="2400" b="0" i="0" u="none" strike="noStrike" cap="none" dirty="0" smtClean="0">
                <a:solidFill>
                  <a:srgbClr val="159B28"/>
                </a:solidFill>
                <a:latin typeface="Proxima Nova"/>
                <a:ea typeface="Proxima Nova"/>
                <a:cs typeface="Proxima Nova"/>
                <a:sym typeface="Proxima Nova"/>
              </a:rPr>
              <a:t> partenariat avec écoles pour nouvelles idées ou améliorations</a:t>
            </a:r>
            <a:endParaRPr sz="2400" b="0" i="0" u="none" strike="noStrike" cap="none">
              <a:solidFill>
                <a:srgbClr val="159B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9d2e6624d8_0_343" descr="La Vie au Grand Air / Priorité Enfance | LinkedIn"/>
          <p:cNvPicPr preferRelativeResize="0"/>
          <p:nvPr/>
        </p:nvPicPr>
        <p:blipFill rotWithShape="1">
          <a:blip r:embed="rId3">
            <a:alphaModFix/>
          </a:blip>
          <a:srcRect b="15659"/>
          <a:stretch/>
        </p:blipFill>
        <p:spPr>
          <a:xfrm>
            <a:off x="0" y="0"/>
            <a:ext cx="12192000" cy="68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9d2e6624d8_0_343"/>
          <p:cNvSpPr/>
          <p:nvPr/>
        </p:nvSpPr>
        <p:spPr>
          <a:xfrm>
            <a:off x="0" y="-7087"/>
            <a:ext cx="12192000" cy="6858000"/>
          </a:xfrm>
          <a:prstGeom prst="rect">
            <a:avLst/>
          </a:prstGeom>
          <a:solidFill>
            <a:srgbClr val="0054F5">
              <a:alpha val="6313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9d2e6624d8_0_343"/>
          <p:cNvSpPr/>
          <p:nvPr/>
        </p:nvSpPr>
        <p:spPr>
          <a:xfrm>
            <a:off x="3614734" y="957263"/>
            <a:ext cx="4929300" cy="492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9d2e6624d8_0_343"/>
          <p:cNvSpPr/>
          <p:nvPr/>
        </p:nvSpPr>
        <p:spPr>
          <a:xfrm>
            <a:off x="5426020" y="2384035"/>
            <a:ext cx="1335000" cy="72000"/>
          </a:xfrm>
          <a:prstGeom prst="rect">
            <a:avLst/>
          </a:prstGeom>
          <a:solidFill>
            <a:srgbClr val="0054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9d2e6624d8_0_343"/>
          <p:cNvSpPr/>
          <p:nvPr/>
        </p:nvSpPr>
        <p:spPr>
          <a:xfrm>
            <a:off x="5426020" y="4405465"/>
            <a:ext cx="1335000" cy="72000"/>
          </a:xfrm>
          <a:prstGeom prst="rect">
            <a:avLst/>
          </a:prstGeom>
          <a:solidFill>
            <a:srgbClr val="0054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9d2e6624d8_0_343"/>
          <p:cNvSpPr txBox="1"/>
          <p:nvPr/>
        </p:nvSpPr>
        <p:spPr>
          <a:xfrm>
            <a:off x="4170934" y="2694702"/>
            <a:ext cx="38169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fr-FR" sz="4500" b="1" i="0" u="none" strike="noStrike" cap="none" dirty="0" smtClean="0">
                <a:solidFill>
                  <a:srgbClr val="0054F5"/>
                </a:solidFill>
                <a:latin typeface="Proxima Nova"/>
                <a:ea typeface="Proxima Nova"/>
                <a:cs typeface="Proxima Nova"/>
                <a:sym typeface="Proxima Nova"/>
              </a:rPr>
              <a:t>Pause</a:t>
            </a:r>
            <a:endParaRPr sz="4500" b="1" i="0" u="none" strike="noStrike" cap="none" dirty="0">
              <a:solidFill>
                <a:srgbClr val="0054F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4" name="Google Shape;234;g9d2e6624d8_0_343"/>
          <p:cNvSpPr txBox="1"/>
          <p:nvPr/>
        </p:nvSpPr>
        <p:spPr>
          <a:xfrm>
            <a:off x="673550" y="421825"/>
            <a:ext cx="23064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84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080575486_0_554"/>
          <p:cNvSpPr txBox="1"/>
          <p:nvPr/>
        </p:nvSpPr>
        <p:spPr>
          <a:xfrm>
            <a:off x="555400" y="1379700"/>
            <a:ext cx="10533600" cy="267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192;ga420efaaba_0_103"/>
          <p:cNvSpPr txBox="1"/>
          <p:nvPr/>
        </p:nvSpPr>
        <p:spPr>
          <a:xfrm>
            <a:off x="827938" y="385811"/>
            <a:ext cx="105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fr-FR" sz="31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</a:t>
            </a:r>
            <a:r>
              <a:rPr lang="fr-FR" sz="3100" b="1" i="0" u="none" strike="noStrike" cap="none" dirty="0">
                <a:solidFill>
                  <a:srgbClr val="0069F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3100" b="1" i="0" u="none" strike="noStrike" cap="none" dirty="0" smtClean="0">
                <a:solidFill>
                  <a:srgbClr val="0069F2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PROGRAMME </a:t>
            </a:r>
            <a:r>
              <a:rPr lang="fr-FR" sz="3100" b="1" i="0" u="none" strike="noStrike" cap="none" dirty="0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DE LA JOURNEE </a:t>
            </a:r>
            <a:endParaRPr lang="fr-FR" sz="3100" b="1" dirty="0" smtClean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85;g9080575486_0_554"/>
          <p:cNvSpPr/>
          <p:nvPr/>
        </p:nvSpPr>
        <p:spPr>
          <a:xfrm>
            <a:off x="610138" y="934259"/>
            <a:ext cx="10969200" cy="5759400"/>
          </a:xfrm>
          <a:prstGeom prst="rect">
            <a:avLst/>
          </a:prstGeom>
          <a:solidFill>
            <a:srgbClr val="FFFFFF">
              <a:alpha val="75686"/>
            </a:srgbClr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fr-FR" b="1" i="0" u="none" strike="noStrike" cap="none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ACCUEIL DES PARTCIPANTS ET PRÉSENTATION </a:t>
            </a:r>
            <a:r>
              <a:rPr lang="fr-FR" b="1" i="0" u="none" strike="noStrike" cap="none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DE L’ASSOCIATION </a:t>
            </a:r>
            <a:r>
              <a:rPr lang="fr-FR" b="1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9h30 </a:t>
            </a:r>
            <a:r>
              <a:rPr lang="fr-FR" b="1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– </a:t>
            </a:r>
            <a:r>
              <a:rPr lang="fr-FR" b="1" i="0" u="none" strike="noStrike" cap="none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10h00 (</a:t>
            </a:r>
            <a:r>
              <a:rPr lang="fr-FR" b="1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en plénière</a:t>
            </a:r>
            <a:r>
              <a:rPr lang="fr-FR" b="1" i="0" u="none" strike="noStrike" cap="none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)</a:t>
            </a:r>
            <a:endParaRPr b="1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</a:pPr>
            <a:r>
              <a:rPr lang="fr-FR" b="0" i="0" u="none" strike="noStrike" cap="none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Présentation </a:t>
            </a:r>
            <a:r>
              <a:rPr lang="fr-FR" b="0" i="0" u="none" strike="noStrike" cap="none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d’Unis Cité Solidarité Entreprises </a:t>
            </a:r>
            <a:r>
              <a:rPr lang="fr-FR" b="0" i="0" u="none" strike="noStrike" cap="none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(5’)</a:t>
            </a:r>
            <a:endParaRPr b="0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</a:pPr>
            <a:r>
              <a:rPr lang="fr-FR" b="0" i="0" u="none" strike="noStrike" cap="none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Présentation de </a:t>
            </a:r>
            <a:r>
              <a:rPr lang="fr-FR" b="0" i="0" u="none" strike="noStrike" cap="none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l’association </a:t>
            </a:r>
            <a:r>
              <a:rPr lang="fr-FR" b="0" i="0" u="none" strike="noStrike" cap="none" dirty="0" err="1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Electrocycle</a:t>
            </a:r>
            <a:r>
              <a:rPr lang="fr-FR" b="0" i="0" u="none" strike="noStrike" cap="none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 – InfoGnuEureka IGE (15’)</a:t>
            </a:r>
            <a:endParaRPr b="0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</a:pPr>
            <a:r>
              <a:rPr lang="fr-FR" b="0" i="0" u="none" strike="noStrike" cap="none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Témoignage - Poser des questions (10</a:t>
            </a:r>
            <a:r>
              <a:rPr lang="fr-FR" b="0" i="0" u="none" strike="noStrike" cap="none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’)</a:t>
            </a:r>
          </a:p>
          <a:p>
            <a:pPr marL="1143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fr-FR" dirty="0" smtClean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fr-FR" b="1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DEMONSTRATION EN ATELIER 10h30 </a:t>
            </a:r>
            <a:r>
              <a:rPr lang="fr-FR" b="1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–</a:t>
            </a:r>
            <a:r>
              <a:rPr lang="fr-FR" b="1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 12h00 (2 sous-groupes)</a:t>
            </a:r>
            <a:endParaRPr lang="fr-FR" b="1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lvl="0" indent="-342900">
              <a:lnSpc>
                <a:spcPct val="90000"/>
              </a:lnSpc>
              <a:buClr>
                <a:schemeClr val="dk1"/>
              </a:buClr>
              <a:buSzPts val="1800"/>
              <a:buFont typeface="Proxima Nova"/>
              <a:buChar char="○"/>
            </a:pPr>
            <a:r>
              <a:rPr lang="fr-FR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Présentation </a:t>
            </a:r>
            <a:r>
              <a:rPr lang="fr-FR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des ateliers et démonstration</a:t>
            </a:r>
            <a:endParaRPr lang="fr-FR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lvl="0" indent="-342900">
              <a:lnSpc>
                <a:spcPct val="90000"/>
              </a:lnSpc>
              <a:buClr>
                <a:schemeClr val="dk1"/>
              </a:buClr>
              <a:buSzPts val="1800"/>
              <a:buFont typeface="Proxima Nova"/>
              <a:buChar char="○"/>
            </a:pPr>
            <a:r>
              <a:rPr lang="fr-FR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Présentation de la problématique </a:t>
            </a:r>
            <a:r>
              <a:rPr lang="fr-FR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(A ou B)</a:t>
            </a:r>
            <a:endParaRPr lang="fr-FR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lvl="0" indent="-342900">
              <a:lnSpc>
                <a:spcPct val="90000"/>
              </a:lnSpc>
              <a:buClr>
                <a:schemeClr val="dk1"/>
              </a:buClr>
              <a:buSzPts val="1800"/>
              <a:buFont typeface="Proxima Nova"/>
              <a:buChar char="○"/>
            </a:pPr>
            <a:r>
              <a:rPr lang="fr-FR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Témoignage - Poser des questions</a:t>
            </a:r>
          </a:p>
          <a:p>
            <a:pPr marL="114300" lvl="0">
              <a:lnSpc>
                <a:spcPct val="90000"/>
              </a:lnSpc>
              <a:buClr>
                <a:schemeClr val="dk1"/>
              </a:buClr>
              <a:buSzPts val="1800"/>
            </a:pPr>
            <a:endParaRPr b="0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</a:pPr>
            <a:endParaRPr b="0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285750" lvl="0" indent="-285750">
              <a:lnSpc>
                <a:spcPct val="9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b="1" i="0" u="none" strike="noStrike" cap="none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PHASE D’EMPATHIE </a:t>
            </a:r>
            <a:r>
              <a:rPr lang="fr-FR" b="1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12h00 </a:t>
            </a:r>
            <a:r>
              <a:rPr lang="fr-FR" b="1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– </a:t>
            </a:r>
            <a:r>
              <a:rPr lang="fr-FR" b="1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13h00 </a:t>
            </a:r>
            <a:r>
              <a:rPr lang="fr-FR" b="1" i="0" u="none" strike="noStrike" cap="none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(30’ en plénière, puis 4 sous-groupes)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800"/>
            </a:pPr>
            <a:endParaRPr b="0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b="1" i="0" u="none" strike="noStrike" cap="none" dirty="0" smtClean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PAUSE DEJEUNER – Bon appétit !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b="1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b="1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b="1" i="0" u="none" strike="noStrike" cap="none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PHASE </a:t>
            </a:r>
            <a:r>
              <a:rPr lang="fr-FR" b="1" i="0" u="none" strike="noStrike" cap="none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D’IDEATION 14h – 15h (4 sous-groupes)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fr-FR" b="1" i="0" u="none" strike="noStrike" cap="none" dirty="0" smtClean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b="1" dirty="0" smtClean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b="1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PAUSE (10’)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b="1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b="1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285750" lvl="0" indent="-285750">
              <a:lnSpc>
                <a:spcPct val="9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b="1" i="0" u="none" strike="noStrike" cap="none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PHASE DE PROTOTYPAGE </a:t>
            </a:r>
            <a:r>
              <a:rPr lang="fr-FR" b="1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15h – </a:t>
            </a:r>
            <a:r>
              <a:rPr lang="fr-FR" b="1" i="0" u="none" strike="noStrike" cap="none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16h (4 sous-groupes</a:t>
            </a:r>
            <a:r>
              <a:rPr lang="fr-FR" b="1" i="0" u="none" strike="noStrike" cap="none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)</a:t>
            </a:r>
            <a:endParaRPr b="1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285750" lvl="0" indent="-285750">
              <a:lnSpc>
                <a:spcPct val="9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b="1" i="0" u="none" strike="noStrike" cap="none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PHASE DE PITCH </a:t>
            </a:r>
            <a:r>
              <a:rPr lang="fr-FR" b="1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16h </a:t>
            </a:r>
            <a:r>
              <a:rPr lang="fr-FR" b="1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– </a:t>
            </a:r>
            <a:r>
              <a:rPr lang="fr-FR" b="1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16h30 </a:t>
            </a:r>
            <a:r>
              <a:rPr lang="fr-FR" b="1" i="0" u="none" strike="noStrike" cap="none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 (en </a:t>
            </a:r>
            <a:r>
              <a:rPr lang="fr-FR" b="1" i="0" u="none" strike="noStrike" cap="none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plénière) </a:t>
            </a:r>
            <a:endParaRPr lang="fr-FR" b="1" i="0" u="none" strike="noStrike" cap="none" dirty="0" smtClean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285750" lvl="0" indent="-285750">
              <a:lnSpc>
                <a:spcPct val="9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285750" lvl="0" indent="-285750">
              <a:lnSpc>
                <a:spcPct val="9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CONCLUSION / RETOURS JURY ET VOTE 16h30 – 17h30</a:t>
            </a:r>
            <a:endParaRPr b="1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b="1" i="0" u="none" strike="noStrike" cap="none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Google Shape;366;ga1c87ecefb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5963" y="3054541"/>
            <a:ext cx="3593375" cy="3376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945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399bc404e_0_1210"/>
          <p:cNvSpPr/>
          <p:nvPr/>
        </p:nvSpPr>
        <p:spPr>
          <a:xfrm>
            <a:off x="-100" y="-3"/>
            <a:ext cx="12225901" cy="2602800"/>
          </a:xfrm>
          <a:prstGeom prst="rect">
            <a:avLst/>
          </a:prstGeom>
          <a:solidFill>
            <a:srgbClr val="FFE2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a399bc404e_0_1210"/>
          <p:cNvSpPr txBox="1"/>
          <p:nvPr/>
        </p:nvSpPr>
        <p:spPr>
          <a:xfrm>
            <a:off x="2425253" y="914239"/>
            <a:ext cx="73752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3600" b="1" i="0" u="none" strike="noStrike" cap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Session 3 </a:t>
            </a:r>
            <a:r>
              <a:rPr lang="fr-FR" sz="3600" b="1" i="0" u="none" strike="noStrike" cap="none" dirty="0" smtClean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–</a:t>
            </a:r>
            <a:r>
              <a:rPr lang="fr-FR" sz="3600" b="1" i="0" u="none" strike="noStrike" cap="none" dirty="0" smtClean="0">
                <a:solidFill>
                  <a:srgbClr val="FDDD3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3600" b="1" i="0" u="none" strike="noStrike" cap="none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PROTOTYPAGE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800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15h10 à 16h</a:t>
            </a:r>
            <a:endParaRPr sz="2800" b="1" i="0" u="none" strike="noStrike" cap="none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4" name="Google Shape;324;ga399bc404e_0_1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5096783"/>
            <a:ext cx="3162300" cy="148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a399bc404e_0_1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9648" y="2974225"/>
            <a:ext cx="2886399" cy="32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a399bc404e_0_1064"/>
          <p:cNvPicPr preferRelativeResize="0"/>
          <p:nvPr/>
        </p:nvPicPr>
        <p:blipFill rotWithShape="1">
          <a:blip r:embed="rId3">
            <a:alphaModFix/>
          </a:blip>
          <a:srcRect r="42156"/>
          <a:stretch/>
        </p:blipFill>
        <p:spPr>
          <a:xfrm flipH="1">
            <a:off x="3" y="0"/>
            <a:ext cx="5950499" cy="68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a399bc404e_0_1064"/>
          <p:cNvPicPr preferRelativeResize="0"/>
          <p:nvPr/>
        </p:nvPicPr>
        <p:blipFill rotWithShape="1">
          <a:blip r:embed="rId4">
            <a:alphaModFix/>
          </a:blip>
          <a:srcRect l="12913"/>
          <a:stretch/>
        </p:blipFill>
        <p:spPr>
          <a:xfrm>
            <a:off x="4" y="3565"/>
            <a:ext cx="10617185" cy="685443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a399bc404e_0_1064"/>
          <p:cNvSpPr txBox="1"/>
          <p:nvPr/>
        </p:nvSpPr>
        <p:spPr>
          <a:xfrm>
            <a:off x="5627007" y="1973149"/>
            <a:ext cx="4319098" cy="101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4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fr-FR" sz="2400" b="1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16h 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vous présenterez votre prototype en </a:t>
            </a:r>
            <a:r>
              <a:rPr lang="fr-FR" sz="2400" b="1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fr-FR" sz="2400" b="1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minutes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a399bc404e_0_1064"/>
          <p:cNvSpPr/>
          <p:nvPr/>
        </p:nvSpPr>
        <p:spPr>
          <a:xfrm>
            <a:off x="6462583" y="493221"/>
            <a:ext cx="259500" cy="259500"/>
          </a:xfrm>
          <a:prstGeom prst="ellipse">
            <a:avLst/>
          </a:prstGeom>
          <a:solidFill>
            <a:srgbClr val="FFE2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a399bc404e_0_1064"/>
          <p:cNvSpPr/>
          <p:nvPr/>
        </p:nvSpPr>
        <p:spPr>
          <a:xfrm>
            <a:off x="6567616" y="997748"/>
            <a:ext cx="504000" cy="504000"/>
          </a:xfrm>
          <a:prstGeom prst="ellipse">
            <a:avLst/>
          </a:prstGeom>
          <a:noFill/>
          <a:ln w="69850" cap="sq" cmpd="sng">
            <a:solidFill>
              <a:srgbClr val="FFE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ga399bc404e_0_10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4217" y="4364682"/>
            <a:ext cx="2190954" cy="219095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a399bc404e_0_1064"/>
          <p:cNvSpPr txBox="1"/>
          <p:nvPr/>
        </p:nvSpPr>
        <p:spPr>
          <a:xfrm>
            <a:off x="5627007" y="3143200"/>
            <a:ext cx="4319098" cy="181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 prototype, c’est une solution qui a vocation à être implémentée telle quelle par l’association bénéficiaire.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 slides maximum.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a399bc404e_0_932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PROTOTYPAGE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2" name="Google Shape;342;ga399bc404e_0_9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45440">
            <a:off x="5030330" y="1161124"/>
            <a:ext cx="2403237" cy="16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a399bc404e_0_932"/>
          <p:cNvSpPr txBox="1"/>
          <p:nvPr/>
        </p:nvSpPr>
        <p:spPr>
          <a:xfrm>
            <a:off x="7073050" y="5973875"/>
            <a:ext cx="97875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ga399bc404e_0_932"/>
          <p:cNvPicPr preferRelativeResize="0"/>
          <p:nvPr/>
        </p:nvPicPr>
        <p:blipFill rotWithShape="1">
          <a:blip r:embed="rId4">
            <a:alphaModFix/>
          </a:blip>
          <a:srcRect l="22564" t="24527" r="50027" b="27111"/>
          <a:stretch/>
        </p:blipFill>
        <p:spPr>
          <a:xfrm>
            <a:off x="7710995" y="1962449"/>
            <a:ext cx="3840547" cy="423515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a399bc404e_0_932"/>
          <p:cNvSpPr txBox="1"/>
          <p:nvPr/>
        </p:nvSpPr>
        <p:spPr>
          <a:xfrm>
            <a:off x="1234274" y="2973975"/>
            <a:ext cx="4417226" cy="3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Bénéficiaire : </a:t>
            </a:r>
            <a:r>
              <a:rPr lang="fr-FR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APF France Handicap</a:t>
            </a:r>
            <a:endParaRPr sz="18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Défi</a:t>
            </a:r>
            <a:r>
              <a:rPr lang="fr-FR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: imaginer un nouvelle activité pour les entreprises d’insertion</a:t>
            </a: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Solution proposée par l’équipe</a:t>
            </a:r>
            <a:r>
              <a:rPr lang="fr-FR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: une offre de masques avec visière permettant aux sourds et malentendants de lire sur les lèvres</a:t>
            </a: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6" name="Google Shape;346;ga399bc404e_0_932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PROTOTYPAGE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7" name="Google Shape;347;ga399bc404e_0_9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45440">
            <a:off x="5030330" y="1161124"/>
            <a:ext cx="2403237" cy="16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a399bc404e_0_932"/>
          <p:cNvSpPr txBox="1"/>
          <p:nvPr/>
        </p:nvSpPr>
        <p:spPr>
          <a:xfrm>
            <a:off x="1169575" y="473925"/>
            <a:ext cx="6906300" cy="4770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Exemples de prototypes gagnants</a:t>
            </a: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a399bc404e_0_1019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PROTOTYPAGE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4" name="Google Shape;354;ga399bc404e_0_10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45440">
            <a:off x="5030330" y="1161124"/>
            <a:ext cx="2403237" cy="16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a399bc404e_0_1019"/>
          <p:cNvSpPr txBox="1"/>
          <p:nvPr/>
        </p:nvSpPr>
        <p:spPr>
          <a:xfrm>
            <a:off x="7073050" y="5973875"/>
            <a:ext cx="97875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ga399bc404e_0_1019"/>
          <p:cNvPicPr preferRelativeResize="0"/>
          <p:nvPr/>
        </p:nvPicPr>
        <p:blipFill rotWithShape="1">
          <a:blip r:embed="rId4">
            <a:alphaModFix/>
          </a:blip>
          <a:srcRect l="32342" t="24305" r="30876" b="27322"/>
          <a:stretch/>
        </p:blipFill>
        <p:spPr>
          <a:xfrm>
            <a:off x="7073050" y="2628816"/>
            <a:ext cx="4547450" cy="373755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a399bc404e_0_1019"/>
          <p:cNvSpPr txBox="1"/>
          <p:nvPr/>
        </p:nvSpPr>
        <p:spPr>
          <a:xfrm>
            <a:off x="1234274" y="2973975"/>
            <a:ext cx="4175925" cy="3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Bénéficiaire : </a:t>
            </a:r>
            <a:r>
              <a:rPr lang="fr-FR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SNC Solidarités Nouvelles Face au Chômage</a:t>
            </a:r>
            <a:endParaRPr sz="18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Défi</a:t>
            </a:r>
            <a:r>
              <a:rPr lang="fr-FR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: faire la promotion de l’association auprès des entreprises pour qu’elles recrutent des chômeurs en fin de droit</a:t>
            </a: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Solution proposée par l’équipe</a:t>
            </a:r>
            <a:r>
              <a:rPr lang="fr-FR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:  un calendrier avec des témoignages de DRH</a:t>
            </a: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8" name="Google Shape;358;ga399bc404e_0_1019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PROTOTYPAGE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9" name="Google Shape;359;ga399bc404e_0_10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45440">
            <a:off x="5030330" y="1161124"/>
            <a:ext cx="2403237" cy="16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a399bc404e_0_1019"/>
          <p:cNvSpPr txBox="1"/>
          <p:nvPr/>
        </p:nvSpPr>
        <p:spPr>
          <a:xfrm>
            <a:off x="1169575" y="473925"/>
            <a:ext cx="6906300" cy="4770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Exemples de prototypes gagnants</a:t>
            </a: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589486" y="1306286"/>
            <a:ext cx="5399314" cy="5370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1171">
            <a:off x="6914268" y="1973721"/>
            <a:ext cx="4819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3" name="Google Shape;353;ga399bc404e_0_1019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PROTOTYPAGE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4" name="Google Shape;354;ga399bc404e_0_10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45440">
            <a:off x="4101415" y="1015981"/>
            <a:ext cx="2403237" cy="16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a399bc404e_0_1019"/>
          <p:cNvSpPr txBox="1"/>
          <p:nvPr/>
        </p:nvSpPr>
        <p:spPr>
          <a:xfrm>
            <a:off x="7073050" y="5973875"/>
            <a:ext cx="97875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a399bc404e_0_1019"/>
          <p:cNvSpPr txBox="1"/>
          <p:nvPr/>
        </p:nvSpPr>
        <p:spPr>
          <a:xfrm>
            <a:off x="1234274" y="2973975"/>
            <a:ext cx="4175925" cy="3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Bénéficiaire : </a:t>
            </a:r>
            <a:r>
              <a:rPr lang="fr-FR" sz="1800" b="0" i="0" u="none" strike="noStrike" cap="none" dirty="0" err="1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Electrocycle</a:t>
            </a:r>
            <a:endParaRPr sz="18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1000"/>
              </a:spcBef>
              <a:buSzPts val="1800"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Défi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fr-FR" sz="1800" i="0" u="none" strike="noStrike" cap="none" dirty="0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rentre l’atelier 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1800" b="1" i="1" dirty="0" err="1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Electrorigami</a:t>
            </a:r>
            <a:r>
              <a:rPr lang="fr-FR" sz="1800" b="1" i="1" dirty="0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 criquet  </a:t>
            </a:r>
            <a:r>
              <a:rPr lang="fr-FR" sz="1800" dirty="0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en un produit distribuable</a:t>
            </a: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Solution proposée par l’équipe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:  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proposer un journal au format A4 dépliable en A3 (type « un jour une actu » qui fournit le patron du produit, un plan de construction, des liens vers des vidéos </a:t>
            </a:r>
            <a:r>
              <a:rPr lang="fr-FR" sz="1800" b="0" i="0" u="none" strike="noStrike" cap="none" dirty="0" err="1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tutos</a:t>
            </a:r>
            <a:r>
              <a:rPr lang="fr-FR" sz="1800" b="0" i="0" u="none" strike="noStrike" cap="none" dirty="0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8" name="Google Shape;358;ga399bc404e_0_1019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PROTOTYPAGE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9" name="Google Shape;359;ga399bc404e_0_10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45440">
            <a:off x="4144960" y="1015982"/>
            <a:ext cx="2403237" cy="16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a399bc404e_0_1019"/>
          <p:cNvSpPr txBox="1"/>
          <p:nvPr/>
        </p:nvSpPr>
        <p:spPr>
          <a:xfrm>
            <a:off x="1169575" y="473925"/>
            <a:ext cx="6906300" cy="4770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Exemples de prototypes gagnants</a:t>
            </a: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20535">
            <a:off x="7055905" y="2714170"/>
            <a:ext cx="1738845" cy="24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589486" y="1306286"/>
            <a:ext cx="5399314" cy="5370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1171">
            <a:off x="6914268" y="1973721"/>
            <a:ext cx="4819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3" name="Google Shape;353;ga399bc404e_0_1019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PROTOTYPAGE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4" name="Google Shape;354;ga399bc404e_0_10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45440">
            <a:off x="4101415" y="1015981"/>
            <a:ext cx="2403237" cy="16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a399bc404e_0_1019"/>
          <p:cNvSpPr txBox="1"/>
          <p:nvPr/>
        </p:nvSpPr>
        <p:spPr>
          <a:xfrm>
            <a:off x="7073050" y="5973875"/>
            <a:ext cx="97875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a399bc404e_0_1019"/>
          <p:cNvSpPr txBox="1"/>
          <p:nvPr/>
        </p:nvSpPr>
        <p:spPr>
          <a:xfrm>
            <a:off x="1234274" y="2857863"/>
            <a:ext cx="4175925" cy="3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Solution 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proposée par l’équipe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:  </a:t>
            </a:r>
            <a:endParaRPr lang="fr-FR" sz="1800" dirty="0" smtClean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Fiche sur le criquet (anatomie, mode de vie, sa place dans la biodiversité), le rôles des différents organes et le lien avec les différentes pièces du puzzle.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 smtClean="0">
                <a:latin typeface="Proxima Nova"/>
                <a:ea typeface="Proxima Nova"/>
                <a:cs typeface="Proxima Nova"/>
                <a:sym typeface="Proxima Nova"/>
              </a:rPr>
              <a:t>Fiche sur le recyclage des différents composants, où trouver les pièces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Une partie concours pour amé</a:t>
            </a:r>
            <a:r>
              <a:rPr lang="fr-FR" sz="1800" dirty="0" smtClean="0">
                <a:latin typeface="Proxima Nova"/>
                <a:ea typeface="Proxima Nova"/>
                <a:cs typeface="Proxima Nova"/>
                <a:sym typeface="Proxima Nova"/>
              </a:rPr>
              <a:t>liorer le produit, trouver des solutions alternatives  (vibreur) , le gagnant paraitrait dans le prochain numéro</a:t>
            </a: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8" name="Google Shape;358;ga399bc404e_0_1019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PROTOTYPAGE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9" name="Google Shape;359;ga399bc404e_0_10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45440">
            <a:off x="4144960" y="1015982"/>
            <a:ext cx="2403237" cy="16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a399bc404e_0_1019"/>
          <p:cNvSpPr txBox="1"/>
          <p:nvPr/>
        </p:nvSpPr>
        <p:spPr>
          <a:xfrm>
            <a:off x="1169575" y="473925"/>
            <a:ext cx="6906300" cy="4770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Exemples de prototypes gagnants</a:t>
            </a: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20535">
            <a:off x="7055905" y="2714170"/>
            <a:ext cx="1738845" cy="24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589486" y="1306286"/>
            <a:ext cx="5399314" cy="5370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1171">
            <a:off x="6914268" y="1973721"/>
            <a:ext cx="4819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3" name="Google Shape;353;ga399bc404e_0_1019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PROTOTYPAGE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4" name="Google Shape;354;ga399bc404e_0_10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45440">
            <a:off x="4101415" y="1015981"/>
            <a:ext cx="2403237" cy="16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a399bc404e_0_1019"/>
          <p:cNvSpPr txBox="1"/>
          <p:nvPr/>
        </p:nvSpPr>
        <p:spPr>
          <a:xfrm>
            <a:off x="7073050" y="5973875"/>
            <a:ext cx="97875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a399bc404e_0_1019"/>
          <p:cNvSpPr txBox="1"/>
          <p:nvPr/>
        </p:nvSpPr>
        <p:spPr>
          <a:xfrm>
            <a:off x="1234274" y="2857863"/>
            <a:ext cx="4175925" cy="3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Solution </a:t>
            </a:r>
            <a:r>
              <a:rPr lang="fr-FR" sz="18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proposée par l’équipe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:  </a:t>
            </a:r>
            <a:endParaRPr lang="fr-FR" sz="1800" dirty="0" smtClean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 smtClean="0">
                <a:latin typeface="Proxima Nova"/>
                <a:ea typeface="Proxima Nova"/>
                <a:cs typeface="Proxima Nova"/>
                <a:sym typeface="Proxima Nova"/>
              </a:rPr>
              <a:t>Soit mettre en place un appel aux dons pour soutenir </a:t>
            </a:r>
            <a:r>
              <a:rPr lang="fr-FR" sz="1800" dirty="0" err="1" smtClean="0">
                <a:latin typeface="Proxima Nova"/>
                <a:ea typeface="Proxima Nova"/>
                <a:cs typeface="Proxima Nova"/>
                <a:sym typeface="Proxima Nova"/>
              </a:rPr>
              <a:t>Electrocycle</a:t>
            </a:r>
            <a:r>
              <a:rPr lang="fr-FR" sz="1800" dirty="0" smtClean="0">
                <a:latin typeface="Proxima Nova"/>
                <a:ea typeface="Proxima Nova"/>
                <a:cs typeface="Proxima Nova"/>
                <a:sym typeface="Proxima Nova"/>
              </a:rPr>
              <a:t> et financer la conception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Soit proposer un abonnement et définir de nouveaux produits du même type que le criquet dans chaque numéro</a:t>
            </a: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8" name="Google Shape;358;ga399bc404e_0_1019"/>
          <p:cNvSpPr/>
          <p:nvPr/>
        </p:nvSpPr>
        <p:spPr>
          <a:xfrm rot="-5400000">
            <a:off x="-3102705" y="3106353"/>
            <a:ext cx="6858000" cy="6453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PROTOTYPAGE</a:t>
            </a:r>
            <a:endParaRPr sz="24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9" name="Google Shape;359;ga399bc404e_0_10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45440">
            <a:off x="4144960" y="1015982"/>
            <a:ext cx="2403237" cy="16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a399bc404e_0_1019"/>
          <p:cNvSpPr txBox="1"/>
          <p:nvPr/>
        </p:nvSpPr>
        <p:spPr>
          <a:xfrm>
            <a:off x="1169575" y="473925"/>
            <a:ext cx="6906300" cy="47700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Exemples de prototypes gagnants</a:t>
            </a: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20535">
            <a:off x="7055905" y="2714170"/>
            <a:ext cx="1738845" cy="24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a1c87ecefb_0_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27</a:t>
            </a:fld>
            <a:endParaRPr/>
          </a:p>
        </p:txBody>
      </p:sp>
      <p:pic>
        <p:nvPicPr>
          <p:cNvPr id="366" name="Google Shape;366;ga1c87ecefb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724" y="2291100"/>
            <a:ext cx="3593375" cy="337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a1c87ecefb_0_21"/>
          <p:cNvSpPr txBox="1"/>
          <p:nvPr/>
        </p:nvSpPr>
        <p:spPr>
          <a:xfrm>
            <a:off x="5248881" y="3075057"/>
            <a:ext cx="59779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4000" b="0" i="0" u="none" strike="noStrike" cap="none" smtClea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ELECTROPIF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699be4f8a_0_0"/>
          <p:cNvSpPr txBox="1"/>
          <p:nvPr/>
        </p:nvSpPr>
        <p:spPr>
          <a:xfrm>
            <a:off x="4758133" y="3275111"/>
            <a:ext cx="26757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affichez votre prototype ici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5675bf76a_0_267"/>
          <p:cNvSpPr/>
          <p:nvPr/>
        </p:nvSpPr>
        <p:spPr>
          <a:xfrm>
            <a:off x="6462583" y="493221"/>
            <a:ext cx="259500" cy="259500"/>
          </a:xfrm>
          <a:prstGeom prst="ellipse">
            <a:avLst/>
          </a:prstGeom>
          <a:solidFill>
            <a:srgbClr val="9E9E9E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95675bf76a_0_267"/>
          <p:cNvSpPr/>
          <p:nvPr/>
        </p:nvSpPr>
        <p:spPr>
          <a:xfrm>
            <a:off x="6567616" y="997748"/>
            <a:ext cx="504000" cy="504000"/>
          </a:xfrm>
          <a:prstGeom prst="ellipse">
            <a:avLst/>
          </a:prstGeom>
          <a:noFill/>
          <a:ln w="69850" cap="sq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g95675bf76a_0_267"/>
          <p:cNvPicPr preferRelativeResize="0"/>
          <p:nvPr/>
        </p:nvPicPr>
        <p:blipFill rotWithShape="1">
          <a:blip r:embed="rId3">
            <a:alphaModFix/>
          </a:blip>
          <a:srcRect t="28734" r="6472"/>
          <a:stretch/>
        </p:blipFill>
        <p:spPr>
          <a:xfrm>
            <a:off x="487679" y="1357370"/>
            <a:ext cx="4074695" cy="204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95675bf76a_0_267"/>
          <p:cNvPicPr preferRelativeResize="0"/>
          <p:nvPr/>
        </p:nvPicPr>
        <p:blipFill rotWithShape="1">
          <a:blip r:embed="rId4">
            <a:alphaModFix/>
          </a:blip>
          <a:srcRect r="4297" b="11213"/>
          <a:stretch/>
        </p:blipFill>
        <p:spPr>
          <a:xfrm>
            <a:off x="651991" y="3284623"/>
            <a:ext cx="3953463" cy="221600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95675bf76a_0_267"/>
          <p:cNvSpPr txBox="1"/>
          <p:nvPr/>
        </p:nvSpPr>
        <p:spPr>
          <a:xfrm>
            <a:off x="5765525" y="2335975"/>
            <a:ext cx="5774484" cy="306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3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Débriefing</a:t>
            </a:r>
            <a:endParaRPr sz="36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(+) Ce que nous avons réussi ?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(-) Si c’était à refaire, ce que nous pourrions faire mieux ?</a:t>
            </a: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04e8d9f1b_0_0"/>
          <p:cNvSpPr/>
          <p:nvPr/>
        </p:nvSpPr>
        <p:spPr>
          <a:xfrm>
            <a:off x="0" y="4014216"/>
            <a:ext cx="12187200" cy="2843700"/>
          </a:xfrm>
          <a:prstGeom prst="rect">
            <a:avLst/>
          </a:prstGeom>
          <a:solidFill>
            <a:srgbClr val="F6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a04e8d9f1b_0_0"/>
          <p:cNvSpPr txBox="1"/>
          <p:nvPr/>
        </p:nvSpPr>
        <p:spPr>
          <a:xfrm>
            <a:off x="1795605" y="227786"/>
            <a:ext cx="85959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fr-FR" sz="3100" b="1" i="0" u="none" strike="noStrike" cap="none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UNE </a:t>
            </a:r>
            <a:r>
              <a:rPr lang="fr-FR" sz="3100" b="1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MÉTHODE</a:t>
            </a:r>
            <a:r>
              <a:rPr lang="fr-FR" sz="3100" b="1" i="0" u="none" strike="noStrike" cap="none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3100" b="1" i="0" u="none" strike="noStrike" cap="none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GAGNANT – GAGNANT</a:t>
            </a:r>
            <a:endParaRPr sz="15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5" name="Google Shape;175;ga04e8d9f1b_0_0"/>
          <p:cNvSpPr/>
          <p:nvPr/>
        </p:nvSpPr>
        <p:spPr>
          <a:xfrm>
            <a:off x="5427254" y="894955"/>
            <a:ext cx="1334700" cy="72000"/>
          </a:xfrm>
          <a:prstGeom prst="rect">
            <a:avLst/>
          </a:prstGeom>
          <a:solidFill>
            <a:srgbClr val="005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a04e8d9f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298" y="1458172"/>
            <a:ext cx="10894901" cy="457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a04e8d9f1b_0_84"/>
          <p:cNvPicPr preferRelativeResize="0"/>
          <p:nvPr/>
        </p:nvPicPr>
        <p:blipFill rotWithShape="1">
          <a:blip r:embed="rId3">
            <a:alphaModFix/>
          </a:blip>
          <a:srcRect t="14500"/>
          <a:stretch/>
        </p:blipFill>
        <p:spPr>
          <a:xfrm>
            <a:off x="0" y="0"/>
            <a:ext cx="12208494" cy="694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a04e8d9f1b_0_84"/>
          <p:cNvSpPr/>
          <p:nvPr/>
        </p:nvSpPr>
        <p:spPr>
          <a:xfrm>
            <a:off x="0" y="-43700"/>
            <a:ext cx="12208500" cy="6989100"/>
          </a:xfrm>
          <a:prstGeom prst="rect">
            <a:avLst/>
          </a:prstGeom>
          <a:solidFill>
            <a:srgbClr val="FFE201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a04e8d9f1b_0_84"/>
          <p:cNvSpPr/>
          <p:nvPr/>
        </p:nvSpPr>
        <p:spPr>
          <a:xfrm>
            <a:off x="3614734" y="957263"/>
            <a:ext cx="4929300" cy="492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a04e8d9f1b_0_84"/>
          <p:cNvSpPr/>
          <p:nvPr/>
        </p:nvSpPr>
        <p:spPr>
          <a:xfrm>
            <a:off x="5426020" y="2384035"/>
            <a:ext cx="1335000" cy="72000"/>
          </a:xfrm>
          <a:prstGeom prst="rect">
            <a:avLst/>
          </a:prstGeom>
          <a:solidFill>
            <a:srgbClr val="FFE2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a04e8d9f1b_0_84"/>
          <p:cNvSpPr/>
          <p:nvPr/>
        </p:nvSpPr>
        <p:spPr>
          <a:xfrm>
            <a:off x="5426020" y="4527170"/>
            <a:ext cx="1335000" cy="72000"/>
          </a:xfrm>
          <a:prstGeom prst="rect">
            <a:avLst/>
          </a:prstGeom>
          <a:solidFill>
            <a:srgbClr val="FFE2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a04e8d9f1b_0_84"/>
          <p:cNvSpPr txBox="1"/>
          <p:nvPr/>
        </p:nvSpPr>
        <p:spPr>
          <a:xfrm>
            <a:off x="3652800" y="2633826"/>
            <a:ext cx="4886400" cy="17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fr-FR" sz="4500" b="1" i="0" u="none" strike="noStrike" cap="none" dirty="0">
                <a:solidFill>
                  <a:srgbClr val="FFE201"/>
                </a:solidFill>
                <a:latin typeface="Proxima Nova"/>
                <a:ea typeface="Proxima Nova"/>
                <a:cs typeface="Proxima Nova"/>
                <a:sym typeface="Proxima Nova"/>
              </a:rPr>
              <a:t>Les règles</a:t>
            </a:r>
            <a:endParaRPr sz="4500" b="1" i="0" u="none" strike="noStrike" cap="none" dirty="0">
              <a:solidFill>
                <a:srgbClr val="FFE20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fr-FR" sz="4500" b="1" i="0" u="none" strike="noStrike" cap="none" dirty="0">
                <a:solidFill>
                  <a:srgbClr val="FFE201"/>
                </a:solidFill>
                <a:latin typeface="Proxima Nova"/>
                <a:ea typeface="Proxima Nova"/>
                <a:cs typeface="Proxima Nova"/>
                <a:sym typeface="Proxima Nova"/>
              </a:rPr>
              <a:t>du jeu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Bulle ronde 1"/>
          <p:cNvSpPr/>
          <p:nvPr/>
        </p:nvSpPr>
        <p:spPr>
          <a:xfrm>
            <a:off x="1746912" y="376629"/>
            <a:ext cx="2094999" cy="1240027"/>
          </a:xfrm>
          <a:prstGeom prst="wedgeEllipseCallout">
            <a:avLst>
              <a:gd name="adj1" fmla="val 50159"/>
              <a:gd name="adj2" fmla="val 35637"/>
            </a:avLst>
          </a:prstGeom>
          <a:solidFill>
            <a:srgbClr val="005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fr-FR" sz="1800" b="1" dirty="0" smtClean="0">
                <a:latin typeface="Proxima Nova" panose="020B0604020202020204" charset="0"/>
              </a:rPr>
              <a:t>Equivalence</a:t>
            </a:r>
            <a:endParaRPr lang="fr-FR" sz="1800" b="1" dirty="0">
              <a:latin typeface="Proxima Nova" panose="020B0604020202020204" charset="0"/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739251" y="2870912"/>
            <a:ext cx="2094999" cy="1240027"/>
          </a:xfrm>
          <a:prstGeom prst="wedgeEllipseCallout">
            <a:avLst>
              <a:gd name="adj1" fmla="val 59931"/>
              <a:gd name="adj2" fmla="val 3720"/>
            </a:avLst>
          </a:prstGeom>
          <a:solidFill>
            <a:srgbClr val="005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fr-FR" sz="1800" b="1" dirty="0" smtClean="0">
                <a:latin typeface="Proxima Nova" panose="020B0604020202020204" charset="0"/>
              </a:rPr>
              <a:t>Ecoute</a:t>
            </a:r>
            <a:endParaRPr lang="fr-FR" sz="1800" b="1" dirty="0">
              <a:latin typeface="Proxima Nova" panose="020B0604020202020204" charset="0"/>
            </a:endParaRPr>
          </a:p>
        </p:txBody>
      </p:sp>
      <p:sp>
        <p:nvSpPr>
          <p:cNvPr id="10" name="Bulle ronde 9"/>
          <p:cNvSpPr/>
          <p:nvPr/>
        </p:nvSpPr>
        <p:spPr>
          <a:xfrm>
            <a:off x="1513942" y="5310249"/>
            <a:ext cx="2209009" cy="1240027"/>
          </a:xfrm>
          <a:prstGeom prst="wedgeEllipseCallout">
            <a:avLst>
              <a:gd name="adj1" fmla="val 53417"/>
              <a:gd name="adj2" fmla="val -31499"/>
            </a:avLst>
          </a:prstGeom>
          <a:solidFill>
            <a:srgbClr val="005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fr-FR" sz="1800" b="1" dirty="0">
                <a:latin typeface="Proxima Nova" panose="020B0604020202020204" charset="0"/>
              </a:rPr>
              <a:t>Cadre </a:t>
            </a:r>
            <a:r>
              <a:rPr lang="fr-FR" sz="1800" b="1" dirty="0" smtClean="0">
                <a:latin typeface="Proxima Nova" panose="020B0604020202020204" charset="0"/>
              </a:rPr>
              <a:t>clair</a:t>
            </a:r>
            <a:endParaRPr lang="fr-FR" sz="1800" b="1" dirty="0">
              <a:latin typeface="Proxima Nova" panose="020B0604020202020204" charset="0"/>
            </a:endParaRPr>
          </a:p>
        </p:txBody>
      </p:sp>
      <p:sp>
        <p:nvSpPr>
          <p:cNvPr id="11" name="Bulle ronde 10"/>
          <p:cNvSpPr/>
          <p:nvPr/>
        </p:nvSpPr>
        <p:spPr>
          <a:xfrm>
            <a:off x="8425161" y="382326"/>
            <a:ext cx="2288343" cy="1240027"/>
          </a:xfrm>
          <a:prstGeom prst="wedgeEllipseCallout">
            <a:avLst>
              <a:gd name="adj1" fmla="val -50815"/>
              <a:gd name="adj2" fmla="val 38939"/>
            </a:avLst>
          </a:prstGeom>
          <a:solidFill>
            <a:srgbClr val="005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fr-FR" sz="1800" b="1" dirty="0" smtClean="0">
                <a:latin typeface="Proxima Nova" panose="020B0604020202020204" charset="0"/>
              </a:rPr>
              <a:t>Bienveillance</a:t>
            </a:r>
            <a:endParaRPr lang="fr-FR" sz="1800" b="1" dirty="0">
              <a:latin typeface="Proxima Nova" panose="020B0604020202020204" charset="0"/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9205957" y="2801899"/>
            <a:ext cx="2094999" cy="1240027"/>
          </a:xfrm>
          <a:prstGeom prst="wedgeEllipseCallout">
            <a:avLst>
              <a:gd name="adj1" fmla="val -57981"/>
              <a:gd name="adj2" fmla="val 4820"/>
            </a:avLst>
          </a:prstGeom>
          <a:solidFill>
            <a:srgbClr val="005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fr-FR" sz="1800" b="1" dirty="0" smtClean="0">
                <a:latin typeface="Proxima Nova" panose="020B0604020202020204" charset="0"/>
              </a:rPr>
              <a:t>Pas de censure</a:t>
            </a:r>
            <a:endParaRPr lang="fr-FR" sz="1800" b="1" dirty="0">
              <a:latin typeface="Proxima Nova" panose="020B0604020202020204" charset="0"/>
            </a:endParaRPr>
          </a:p>
        </p:txBody>
      </p:sp>
      <p:sp>
        <p:nvSpPr>
          <p:cNvPr id="13" name="Bulle ronde 12"/>
          <p:cNvSpPr/>
          <p:nvPr/>
        </p:nvSpPr>
        <p:spPr>
          <a:xfrm>
            <a:off x="8390448" y="5315132"/>
            <a:ext cx="2094999" cy="1240027"/>
          </a:xfrm>
          <a:prstGeom prst="wedgeEllipseCallout">
            <a:avLst>
              <a:gd name="adj1" fmla="val -48861"/>
              <a:gd name="adj2" fmla="val -40305"/>
            </a:avLst>
          </a:prstGeom>
          <a:solidFill>
            <a:srgbClr val="005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fr-FR" sz="1800" b="1">
                <a:latin typeface="Proxima Nova" panose="020B0604020202020204" charset="0"/>
              </a:rPr>
              <a:t>Parler avec intention</a:t>
            </a:r>
            <a:endParaRPr lang="fr-FR" sz="1800" b="1" dirty="0">
              <a:latin typeface="Proxima Nova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420efaaba_0_103"/>
          <p:cNvSpPr/>
          <p:nvPr/>
        </p:nvSpPr>
        <p:spPr>
          <a:xfrm>
            <a:off x="2258" y="4221717"/>
            <a:ext cx="12192000" cy="267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a420efaaba_0_103"/>
          <p:cNvSpPr txBox="1"/>
          <p:nvPr/>
        </p:nvSpPr>
        <p:spPr>
          <a:xfrm>
            <a:off x="827938" y="385811"/>
            <a:ext cx="105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fr-FR" sz="31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</a:t>
            </a:r>
            <a:r>
              <a:rPr lang="fr-FR" sz="3100" b="1" i="0" u="none" strike="noStrike" cap="none">
                <a:solidFill>
                  <a:srgbClr val="0069F2"/>
                </a:solidFill>
                <a:latin typeface="Proxima Nova"/>
                <a:ea typeface="Proxima Nova"/>
                <a:cs typeface="Proxima Nova"/>
                <a:sym typeface="Proxima Nova"/>
              </a:rPr>
              <a:t> PROGRAMME </a:t>
            </a:r>
            <a:r>
              <a:rPr lang="fr-FR" sz="3100" b="1" i="0" u="none" strike="noStrike" cap="none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DU DESIGN THINKING</a:t>
            </a:r>
            <a:endParaRPr sz="3100" b="1" i="0" u="none" strike="noStrike" cap="none">
              <a:solidFill>
                <a:srgbClr val="0055F5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93" name="Google Shape;193;ga420efaaba_0_103"/>
          <p:cNvSpPr/>
          <p:nvPr/>
        </p:nvSpPr>
        <p:spPr>
          <a:xfrm>
            <a:off x="5427254" y="1098155"/>
            <a:ext cx="1334700" cy="72000"/>
          </a:xfrm>
          <a:prstGeom prst="rect">
            <a:avLst/>
          </a:prstGeom>
          <a:solidFill>
            <a:srgbClr val="005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a420efaaba_0_103"/>
          <p:cNvSpPr txBox="1"/>
          <p:nvPr/>
        </p:nvSpPr>
        <p:spPr>
          <a:xfrm>
            <a:off x="545879" y="5165645"/>
            <a:ext cx="2133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500" b="0" i="0" u="none" strike="noStrike" cap="none" dirty="0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compréhension du besoin, interviews des parties-prenantes</a:t>
            </a:r>
            <a:endParaRPr sz="1300" b="0" i="0" u="none" strike="noStrike" cap="none" dirty="0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ga420efaaba_0_103"/>
          <p:cNvSpPr txBox="1"/>
          <p:nvPr/>
        </p:nvSpPr>
        <p:spPr>
          <a:xfrm>
            <a:off x="3557596" y="5165650"/>
            <a:ext cx="1869658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500" b="0" i="0" u="none" strike="noStrike" cap="none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production d’idées et choix de l’idée gagnante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a420efaaba_0_103"/>
          <p:cNvSpPr txBox="1"/>
          <p:nvPr/>
        </p:nvSpPr>
        <p:spPr>
          <a:xfrm>
            <a:off x="6241115" y="5165646"/>
            <a:ext cx="2382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500" b="0" i="0" u="none" strike="noStrike" cap="none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réalisation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500" b="0" i="0" u="none" strike="noStrike" cap="none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des livrables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a420efaaba_0_103"/>
          <p:cNvSpPr txBox="1"/>
          <p:nvPr/>
        </p:nvSpPr>
        <p:spPr>
          <a:xfrm>
            <a:off x="9066190" y="5165650"/>
            <a:ext cx="2612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500" b="0" i="0" u="none" strike="noStrike" cap="none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présentations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500" b="0" i="0" u="none" strike="noStrike" cap="none">
                <a:solidFill>
                  <a:srgbClr val="242B2C"/>
                </a:solidFill>
                <a:latin typeface="Proxima Nova"/>
                <a:ea typeface="Proxima Nova"/>
                <a:cs typeface="Proxima Nova"/>
                <a:sym typeface="Proxima Nova"/>
              </a:rPr>
              <a:t>au jury</a:t>
            </a:r>
            <a:endParaRPr sz="1500" b="0" i="0" u="none" strike="noStrike" cap="none">
              <a:solidFill>
                <a:srgbClr val="242B2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ga420efaaba_0_103"/>
          <p:cNvSpPr/>
          <p:nvPr/>
        </p:nvSpPr>
        <p:spPr>
          <a:xfrm>
            <a:off x="1443142" y="4051805"/>
            <a:ext cx="339300" cy="339300"/>
          </a:xfrm>
          <a:prstGeom prst="ellipse">
            <a:avLst/>
          </a:prstGeom>
          <a:solidFill>
            <a:srgbClr val="0055F5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a420efaaba_0_103"/>
          <p:cNvSpPr/>
          <p:nvPr/>
        </p:nvSpPr>
        <p:spPr>
          <a:xfrm>
            <a:off x="4360441" y="4018385"/>
            <a:ext cx="339300" cy="339300"/>
          </a:xfrm>
          <a:prstGeom prst="ellipse">
            <a:avLst/>
          </a:prstGeom>
          <a:solidFill>
            <a:srgbClr val="0055F5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a420efaaba_0_103"/>
          <p:cNvSpPr/>
          <p:nvPr/>
        </p:nvSpPr>
        <p:spPr>
          <a:xfrm>
            <a:off x="7277740" y="4051810"/>
            <a:ext cx="339300" cy="339300"/>
          </a:xfrm>
          <a:prstGeom prst="ellipse">
            <a:avLst/>
          </a:prstGeom>
          <a:solidFill>
            <a:srgbClr val="0055F5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a420efaaba_0_103"/>
          <p:cNvSpPr/>
          <p:nvPr/>
        </p:nvSpPr>
        <p:spPr>
          <a:xfrm>
            <a:off x="10202590" y="4051811"/>
            <a:ext cx="339300" cy="339300"/>
          </a:xfrm>
          <a:prstGeom prst="ellipse">
            <a:avLst/>
          </a:prstGeom>
          <a:solidFill>
            <a:srgbClr val="0055F5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a420efaaba_0_103"/>
          <p:cNvSpPr txBox="1"/>
          <p:nvPr/>
        </p:nvSpPr>
        <p:spPr>
          <a:xfrm>
            <a:off x="11229" y="3575019"/>
            <a:ext cx="308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900" b="1" i="0" u="none" strike="noStrike" cap="none" dirty="0">
                <a:solidFill>
                  <a:srgbClr val="0055F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EMPATHIE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a420efaaba_0_103"/>
          <p:cNvSpPr txBox="1"/>
          <p:nvPr/>
        </p:nvSpPr>
        <p:spPr>
          <a:xfrm>
            <a:off x="2951628" y="3547537"/>
            <a:ext cx="308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900" b="1" i="0" u="none" strike="noStrike" cap="none">
                <a:solidFill>
                  <a:srgbClr val="0055F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IDEATION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a420efaaba_0_103"/>
          <p:cNvSpPr txBox="1"/>
          <p:nvPr/>
        </p:nvSpPr>
        <p:spPr>
          <a:xfrm>
            <a:off x="5891465" y="3547537"/>
            <a:ext cx="308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900" b="1" i="0" u="none" strike="noStrike" cap="none">
                <a:solidFill>
                  <a:srgbClr val="0055F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PROTOTYPAGE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a420efaaba_0_103"/>
          <p:cNvSpPr txBox="1"/>
          <p:nvPr/>
        </p:nvSpPr>
        <p:spPr>
          <a:xfrm>
            <a:off x="8831427" y="3575036"/>
            <a:ext cx="3081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-FR" sz="1900" b="1" i="0" u="none" strike="noStrike" cap="none">
                <a:solidFill>
                  <a:srgbClr val="0055F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PITCHS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a420efaaba_0_103"/>
          <p:cNvSpPr txBox="1"/>
          <p:nvPr/>
        </p:nvSpPr>
        <p:spPr>
          <a:xfrm>
            <a:off x="306779" y="4567873"/>
            <a:ext cx="2612100" cy="51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12h00 – 13h00</a:t>
            </a:r>
            <a:endParaRPr sz="1500" b="1" i="0" u="none" strike="noStrike" cap="none" dirty="0">
              <a:solidFill>
                <a:srgbClr val="0055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a420efaaba_0_103"/>
          <p:cNvSpPr txBox="1"/>
          <p:nvPr/>
        </p:nvSpPr>
        <p:spPr>
          <a:xfrm>
            <a:off x="3186378" y="4567873"/>
            <a:ext cx="2612100" cy="51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14h </a:t>
            </a:r>
            <a:r>
              <a:rPr lang="fr-FR" sz="1600" b="1" i="0" u="none" strike="noStrike" cap="none" dirty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– </a:t>
            </a:r>
            <a:r>
              <a:rPr lang="fr-FR" sz="1600" b="1" i="0" u="none" strike="noStrike" cap="none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15h</a:t>
            </a:r>
            <a:endParaRPr sz="1500" b="1" i="0" u="none" strike="noStrike" cap="none" dirty="0">
              <a:solidFill>
                <a:srgbClr val="0055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a420efaaba_0_103"/>
          <p:cNvSpPr txBox="1"/>
          <p:nvPr/>
        </p:nvSpPr>
        <p:spPr>
          <a:xfrm>
            <a:off x="9066200" y="4567872"/>
            <a:ext cx="2612100" cy="51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16h </a:t>
            </a:r>
            <a:r>
              <a:rPr lang="fr-FR" sz="1600" b="1" i="0" u="none" strike="noStrike" cap="none" dirty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– </a:t>
            </a:r>
            <a:r>
              <a:rPr lang="fr-FR" sz="1600" b="1" i="0" u="none" strike="noStrike" cap="none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16h30</a:t>
            </a:r>
            <a:endParaRPr sz="1500" b="1" i="0" u="none" strike="noStrike" cap="none" dirty="0">
              <a:solidFill>
                <a:srgbClr val="0055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a420efaaba_0_103"/>
          <p:cNvSpPr txBox="1"/>
          <p:nvPr/>
        </p:nvSpPr>
        <p:spPr>
          <a:xfrm>
            <a:off x="6126215" y="4567867"/>
            <a:ext cx="2612100" cy="43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15h </a:t>
            </a:r>
            <a:r>
              <a:rPr lang="fr-FR" sz="1600" b="1" i="0" u="none" strike="noStrike" cap="none" dirty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– </a:t>
            </a:r>
            <a:r>
              <a:rPr lang="fr-FR" sz="1600" b="1" i="0" u="none" strike="noStrike" cap="none" dirty="0" smtClean="0">
                <a:solidFill>
                  <a:srgbClr val="0055F5"/>
                </a:solidFill>
                <a:latin typeface="Proxima Nova"/>
                <a:ea typeface="Proxima Nova"/>
                <a:cs typeface="Proxima Nova"/>
                <a:sym typeface="Proxima Nova"/>
              </a:rPr>
              <a:t>16h</a:t>
            </a:r>
            <a:endParaRPr sz="1600" b="0" i="0" u="none" strike="noStrike" cap="none" dirty="0">
              <a:solidFill>
                <a:srgbClr val="54813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0" name="Google Shape;210;ga420efaaba_0_103"/>
          <p:cNvSpPr/>
          <p:nvPr/>
        </p:nvSpPr>
        <p:spPr>
          <a:xfrm>
            <a:off x="1326085" y="2732522"/>
            <a:ext cx="573416" cy="522065"/>
          </a:xfrm>
          <a:custGeom>
            <a:avLst/>
            <a:gdLst/>
            <a:ahLst/>
            <a:cxnLst/>
            <a:rect l="l" t="t" r="r" b="b"/>
            <a:pathLst>
              <a:path w="185" h="169" extrusionOk="0">
                <a:moveTo>
                  <a:pt x="155" y="124"/>
                </a:moveTo>
                <a:cubicBezTo>
                  <a:pt x="155" y="124"/>
                  <a:pt x="139" y="120"/>
                  <a:pt x="139" y="104"/>
                </a:cubicBezTo>
                <a:cubicBezTo>
                  <a:pt x="139" y="90"/>
                  <a:pt x="146" y="85"/>
                  <a:pt x="149" y="82"/>
                </a:cubicBezTo>
                <a:cubicBezTo>
                  <a:pt x="149" y="82"/>
                  <a:pt x="154" y="78"/>
                  <a:pt x="151" y="64"/>
                </a:cubicBezTo>
                <a:cubicBezTo>
                  <a:pt x="156" y="56"/>
                  <a:pt x="158" y="43"/>
                  <a:pt x="151" y="28"/>
                </a:cubicBezTo>
                <a:cubicBezTo>
                  <a:pt x="148" y="19"/>
                  <a:pt x="143" y="14"/>
                  <a:pt x="138" y="12"/>
                </a:cubicBezTo>
                <a:cubicBezTo>
                  <a:pt x="134" y="9"/>
                  <a:pt x="129" y="9"/>
                  <a:pt x="125" y="9"/>
                </a:cubicBezTo>
                <a:cubicBezTo>
                  <a:pt x="119" y="9"/>
                  <a:pt x="113" y="10"/>
                  <a:pt x="109" y="12"/>
                </a:cubicBezTo>
                <a:cubicBezTo>
                  <a:pt x="110" y="14"/>
                  <a:pt x="111" y="16"/>
                  <a:pt x="112" y="19"/>
                </a:cubicBezTo>
                <a:cubicBezTo>
                  <a:pt x="112" y="19"/>
                  <a:pt x="113" y="19"/>
                  <a:pt x="113" y="20"/>
                </a:cubicBezTo>
                <a:cubicBezTo>
                  <a:pt x="115" y="19"/>
                  <a:pt x="120" y="17"/>
                  <a:pt x="125" y="17"/>
                </a:cubicBezTo>
                <a:cubicBezTo>
                  <a:pt x="128" y="17"/>
                  <a:pt x="131" y="18"/>
                  <a:pt x="134" y="19"/>
                </a:cubicBezTo>
                <a:cubicBezTo>
                  <a:pt x="136" y="20"/>
                  <a:pt x="140" y="23"/>
                  <a:pt x="144" y="32"/>
                </a:cubicBezTo>
                <a:cubicBezTo>
                  <a:pt x="149" y="44"/>
                  <a:pt x="147" y="54"/>
                  <a:pt x="144" y="59"/>
                </a:cubicBezTo>
                <a:cubicBezTo>
                  <a:pt x="142" y="61"/>
                  <a:pt x="142" y="63"/>
                  <a:pt x="142" y="66"/>
                </a:cubicBezTo>
                <a:cubicBezTo>
                  <a:pt x="144" y="73"/>
                  <a:pt x="143" y="76"/>
                  <a:pt x="143" y="76"/>
                </a:cubicBezTo>
                <a:cubicBezTo>
                  <a:pt x="142" y="76"/>
                  <a:pt x="142" y="77"/>
                  <a:pt x="142" y="77"/>
                </a:cubicBezTo>
                <a:cubicBezTo>
                  <a:pt x="142" y="77"/>
                  <a:pt x="141" y="78"/>
                  <a:pt x="141" y="78"/>
                </a:cubicBezTo>
                <a:cubicBezTo>
                  <a:pt x="137" y="82"/>
                  <a:pt x="130" y="89"/>
                  <a:pt x="130" y="104"/>
                </a:cubicBezTo>
                <a:cubicBezTo>
                  <a:pt x="130" y="122"/>
                  <a:pt x="144" y="130"/>
                  <a:pt x="152" y="132"/>
                </a:cubicBezTo>
                <a:cubicBezTo>
                  <a:pt x="163" y="135"/>
                  <a:pt x="174" y="140"/>
                  <a:pt x="176" y="152"/>
                </a:cubicBezTo>
                <a:cubicBezTo>
                  <a:pt x="150" y="152"/>
                  <a:pt x="150" y="152"/>
                  <a:pt x="150" y="152"/>
                </a:cubicBezTo>
                <a:cubicBezTo>
                  <a:pt x="150" y="155"/>
                  <a:pt x="151" y="158"/>
                  <a:pt x="151" y="161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85" y="161"/>
                  <a:pt x="185" y="157"/>
                  <a:pt x="185" y="157"/>
                </a:cubicBezTo>
                <a:cubicBezTo>
                  <a:pt x="185" y="134"/>
                  <a:pt x="164" y="127"/>
                  <a:pt x="155" y="124"/>
                </a:cubicBezTo>
                <a:close/>
                <a:moveTo>
                  <a:pt x="109" y="128"/>
                </a:moveTo>
                <a:cubicBezTo>
                  <a:pt x="109" y="128"/>
                  <a:pt x="92" y="124"/>
                  <a:pt x="92" y="106"/>
                </a:cubicBezTo>
                <a:cubicBezTo>
                  <a:pt x="92" y="91"/>
                  <a:pt x="99" y="85"/>
                  <a:pt x="102" y="82"/>
                </a:cubicBezTo>
                <a:cubicBezTo>
                  <a:pt x="102" y="82"/>
                  <a:pt x="108" y="77"/>
                  <a:pt x="104" y="61"/>
                </a:cubicBezTo>
                <a:cubicBezTo>
                  <a:pt x="110" y="53"/>
                  <a:pt x="111" y="38"/>
                  <a:pt x="105" y="22"/>
                </a:cubicBezTo>
                <a:cubicBezTo>
                  <a:pt x="100" y="12"/>
                  <a:pt x="96" y="7"/>
                  <a:pt x="91" y="3"/>
                </a:cubicBezTo>
                <a:cubicBezTo>
                  <a:pt x="87" y="1"/>
                  <a:pt x="82" y="0"/>
                  <a:pt x="77" y="0"/>
                </a:cubicBezTo>
                <a:cubicBezTo>
                  <a:pt x="69" y="0"/>
                  <a:pt x="60" y="3"/>
                  <a:pt x="57" y="5"/>
                </a:cubicBezTo>
                <a:cubicBezTo>
                  <a:pt x="47" y="10"/>
                  <a:pt x="41" y="13"/>
                  <a:pt x="35" y="28"/>
                </a:cubicBezTo>
                <a:cubicBezTo>
                  <a:pt x="30" y="40"/>
                  <a:pt x="36" y="54"/>
                  <a:pt x="39" y="61"/>
                </a:cubicBezTo>
                <a:cubicBezTo>
                  <a:pt x="35" y="76"/>
                  <a:pt x="41" y="82"/>
                  <a:pt x="41" y="82"/>
                </a:cubicBezTo>
                <a:cubicBezTo>
                  <a:pt x="43" y="85"/>
                  <a:pt x="50" y="91"/>
                  <a:pt x="50" y="106"/>
                </a:cubicBezTo>
                <a:cubicBezTo>
                  <a:pt x="50" y="124"/>
                  <a:pt x="33" y="128"/>
                  <a:pt x="33" y="128"/>
                </a:cubicBezTo>
                <a:cubicBezTo>
                  <a:pt x="22" y="132"/>
                  <a:pt x="0" y="140"/>
                  <a:pt x="0" y="165"/>
                </a:cubicBezTo>
                <a:cubicBezTo>
                  <a:pt x="0" y="165"/>
                  <a:pt x="0" y="169"/>
                  <a:pt x="4" y="169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43" y="169"/>
                  <a:pt x="143" y="165"/>
                  <a:pt x="143" y="165"/>
                </a:cubicBezTo>
                <a:cubicBezTo>
                  <a:pt x="143" y="140"/>
                  <a:pt x="120" y="132"/>
                  <a:pt x="109" y="128"/>
                </a:cubicBezTo>
                <a:close/>
                <a:moveTo>
                  <a:pt x="8" y="161"/>
                </a:moveTo>
                <a:cubicBezTo>
                  <a:pt x="10" y="146"/>
                  <a:pt x="23" y="140"/>
                  <a:pt x="36" y="136"/>
                </a:cubicBezTo>
                <a:cubicBezTo>
                  <a:pt x="44" y="134"/>
                  <a:pt x="59" y="125"/>
                  <a:pt x="59" y="106"/>
                </a:cubicBezTo>
                <a:cubicBezTo>
                  <a:pt x="59" y="90"/>
                  <a:pt x="52" y="82"/>
                  <a:pt x="49" y="78"/>
                </a:cubicBezTo>
                <a:cubicBezTo>
                  <a:pt x="48" y="78"/>
                  <a:pt x="48" y="77"/>
                  <a:pt x="47" y="77"/>
                </a:cubicBezTo>
                <a:cubicBezTo>
                  <a:pt x="47" y="77"/>
                  <a:pt x="47" y="76"/>
                  <a:pt x="47" y="76"/>
                </a:cubicBezTo>
                <a:cubicBezTo>
                  <a:pt x="47" y="76"/>
                  <a:pt x="45" y="72"/>
                  <a:pt x="47" y="63"/>
                </a:cubicBezTo>
                <a:cubicBezTo>
                  <a:pt x="48" y="61"/>
                  <a:pt x="48" y="59"/>
                  <a:pt x="47" y="57"/>
                </a:cubicBezTo>
                <a:cubicBezTo>
                  <a:pt x="45" y="53"/>
                  <a:pt x="39" y="40"/>
                  <a:pt x="43" y="31"/>
                </a:cubicBezTo>
                <a:cubicBezTo>
                  <a:pt x="48" y="19"/>
                  <a:pt x="52" y="17"/>
                  <a:pt x="60" y="13"/>
                </a:cubicBezTo>
                <a:cubicBezTo>
                  <a:pt x="61" y="13"/>
                  <a:pt x="61" y="13"/>
                  <a:pt x="62" y="12"/>
                </a:cubicBezTo>
                <a:cubicBezTo>
                  <a:pt x="64" y="11"/>
                  <a:pt x="70" y="9"/>
                  <a:pt x="77" y="9"/>
                </a:cubicBezTo>
                <a:cubicBezTo>
                  <a:pt x="81" y="9"/>
                  <a:pt x="84" y="9"/>
                  <a:pt x="87" y="11"/>
                </a:cubicBezTo>
                <a:cubicBezTo>
                  <a:pt x="90" y="13"/>
                  <a:pt x="93" y="16"/>
                  <a:pt x="97" y="25"/>
                </a:cubicBezTo>
                <a:cubicBezTo>
                  <a:pt x="103" y="39"/>
                  <a:pt x="101" y="51"/>
                  <a:pt x="97" y="56"/>
                </a:cubicBezTo>
                <a:cubicBezTo>
                  <a:pt x="96" y="58"/>
                  <a:pt x="95" y="61"/>
                  <a:pt x="96" y="63"/>
                </a:cubicBezTo>
                <a:cubicBezTo>
                  <a:pt x="98" y="72"/>
                  <a:pt x="96" y="75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4" y="78"/>
                  <a:pt x="94" y="78"/>
                </a:cubicBezTo>
                <a:cubicBezTo>
                  <a:pt x="90" y="82"/>
                  <a:pt x="84" y="90"/>
                  <a:pt x="84" y="106"/>
                </a:cubicBezTo>
                <a:cubicBezTo>
                  <a:pt x="84" y="125"/>
                  <a:pt x="99" y="134"/>
                  <a:pt x="107" y="136"/>
                </a:cubicBezTo>
                <a:cubicBezTo>
                  <a:pt x="119" y="140"/>
                  <a:pt x="132" y="146"/>
                  <a:pt x="134" y="161"/>
                </a:cubicBezTo>
                <a:lnTo>
                  <a:pt x="8" y="16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ga420efaaba_0_103"/>
          <p:cNvCxnSpPr/>
          <p:nvPr/>
        </p:nvCxnSpPr>
        <p:spPr>
          <a:xfrm>
            <a:off x="0" y="4221446"/>
            <a:ext cx="12192000" cy="0"/>
          </a:xfrm>
          <a:prstGeom prst="straightConnector1">
            <a:avLst/>
          </a:prstGeom>
          <a:noFill/>
          <a:ln w="38100" cap="flat" cmpd="sng">
            <a:solidFill>
              <a:srgbClr val="005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2" name="Google Shape;212;ga420efaaba_0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032" y="1326050"/>
            <a:ext cx="1922000" cy="216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a420efaaba_0_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8116" y="1321428"/>
            <a:ext cx="2308232" cy="217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a420efaaba_0_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6639" y="1535101"/>
            <a:ext cx="1691512" cy="191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a420efaaba_0_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49201" y="1535098"/>
            <a:ext cx="1886450" cy="191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9d2e6624d8_0_259"/>
          <p:cNvPicPr preferRelativeResize="0"/>
          <p:nvPr/>
        </p:nvPicPr>
        <p:blipFill rotWithShape="1">
          <a:blip r:embed="rId3">
            <a:alphaModFix/>
          </a:blip>
          <a:srcRect r="42156"/>
          <a:stretch/>
        </p:blipFill>
        <p:spPr>
          <a:xfrm flipH="1">
            <a:off x="2" y="0"/>
            <a:ext cx="5950500" cy="685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9d2e6624d8_0_259"/>
          <p:cNvPicPr preferRelativeResize="0"/>
          <p:nvPr/>
        </p:nvPicPr>
        <p:blipFill rotWithShape="1">
          <a:blip r:embed="rId4">
            <a:alphaModFix/>
          </a:blip>
          <a:srcRect l="12913"/>
          <a:stretch/>
        </p:blipFill>
        <p:spPr>
          <a:xfrm>
            <a:off x="4" y="3565"/>
            <a:ext cx="10617185" cy="685443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9d2e6624d8_0_259"/>
          <p:cNvSpPr txBox="1"/>
          <p:nvPr/>
        </p:nvSpPr>
        <p:spPr>
          <a:xfrm>
            <a:off x="5650232" y="366782"/>
            <a:ext cx="5595523" cy="4529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Vous travaillerez </a:t>
            </a:r>
            <a:r>
              <a:rPr lang="fr-FR" sz="1800" b="1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 </a:t>
            </a:r>
            <a:r>
              <a:rPr lang="fr-FR" sz="18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équipes de </a:t>
            </a:r>
            <a:r>
              <a:rPr lang="fr-FR" sz="1800" b="1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 </a:t>
            </a:r>
            <a:r>
              <a:rPr lang="fr-FR" sz="18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personnes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600"/>
              </a:spcBef>
              <a:buSzPts val="2000"/>
              <a:buFont typeface="Arial"/>
              <a:buChar char="•"/>
            </a:pPr>
            <a:r>
              <a:rPr lang="fr-FR" sz="18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1/2 </a:t>
            </a: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facilitateur : XXX</a:t>
            </a:r>
          </a:p>
          <a:p>
            <a:pPr lvl="0">
              <a:spcBef>
                <a:spcPts val="600"/>
              </a:spcBef>
              <a:buSzPts val="2000"/>
            </a:pPr>
            <a:r>
              <a:rPr lang="fr-FR" sz="1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S</a:t>
            </a:r>
            <a:r>
              <a:rPr lang="fr-FR" sz="12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on </a:t>
            </a:r>
            <a:r>
              <a:rPr lang="fr-FR" sz="1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rôle est de répartir la parole, équitablement et en toute bienveillance ! Il ou elle peut évidemment prendre la parole, et la </a:t>
            </a:r>
            <a:r>
              <a:rPr lang="fr-FR" sz="12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partager</a:t>
            </a:r>
          </a:p>
          <a:p>
            <a:pPr marL="342900" lvl="0" indent="-342900">
              <a:spcBef>
                <a:spcPts val="600"/>
              </a:spcBef>
              <a:buSzPts val="20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1/2 </a:t>
            </a:r>
            <a:r>
              <a:rPr lang="fr-FR" sz="1800" b="0" i="0" u="none" strike="noStrike" cap="none" dirty="0" err="1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timekeeper</a:t>
            </a:r>
            <a:r>
              <a:rPr lang="fr-FR" sz="18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1800" dirty="0">
                <a:latin typeface="Proxima Nova"/>
                <a:ea typeface="Proxima Nova"/>
                <a:cs typeface="Proxima Nova"/>
                <a:sym typeface="Proxima Nova"/>
              </a:rPr>
              <a:t>: XXX</a:t>
            </a:r>
          </a:p>
          <a:p>
            <a:pPr lvl="0">
              <a:spcBef>
                <a:spcPts val="600"/>
              </a:spcBef>
              <a:buSzPts val="2000"/>
            </a:pPr>
            <a:r>
              <a:rPr lang="fr-FR" sz="1200" dirty="0" err="1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Il.Elle</a:t>
            </a:r>
            <a:r>
              <a:rPr lang="fr-FR" sz="12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 </a:t>
            </a:r>
            <a:r>
              <a:rPr lang="fr-FR" sz="1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sera responsable du timing. Une personne fiable, bien réveillée et idéalement avec une montre </a:t>
            </a:r>
            <a:r>
              <a:rPr lang="fr-FR" sz="12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!</a:t>
            </a:r>
          </a:p>
          <a:p>
            <a:pPr marL="342900" indent="-34290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1/2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speaker </a:t>
            </a: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fr-FR" sz="18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XXX</a:t>
            </a:r>
            <a:endParaRPr lang="fr-FR" sz="1800" b="0" i="0" u="none" strike="noStrike" cap="none" dirty="0" smtClean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600"/>
              </a:spcBef>
              <a:buSzPts val="2000"/>
            </a:pPr>
            <a:r>
              <a:rPr lang="fr-FR" sz="1200" dirty="0" err="1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Il.Elle</a:t>
            </a:r>
            <a:r>
              <a:rPr lang="fr-FR" sz="12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1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s’exprimera en plénière pour présenter le projet que vous voudrez mettre en valeur. On vous a toujours dit de faire du théâtre </a:t>
            </a:r>
            <a:r>
              <a:rPr lang="fr-FR" sz="12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?! </a:t>
            </a:r>
          </a:p>
          <a:p>
            <a:pPr marL="285750" lvl="0" indent="-285750">
              <a:spcBef>
                <a:spcPts val="600"/>
              </a:spcBef>
              <a:buSzPts val="2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1/2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rédacteur : </a:t>
            </a:r>
            <a:r>
              <a:rPr lang="fr-FR" sz="18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XXX</a:t>
            </a:r>
          </a:p>
          <a:p>
            <a:pPr lvl="0">
              <a:spcBef>
                <a:spcPts val="600"/>
              </a:spcBef>
              <a:buSzPts val="2000"/>
            </a:pPr>
            <a:r>
              <a:rPr lang="fr-FR" sz="1200" dirty="0">
                <a:latin typeface="Proxima Nova"/>
                <a:ea typeface="Proxima Nova"/>
                <a:cs typeface="Proxima Nova"/>
              </a:rPr>
              <a:t>L</a:t>
            </a:r>
            <a:r>
              <a:rPr lang="fr-FR" sz="1200" dirty="0" smtClean="0">
                <a:latin typeface="Proxima Nova"/>
                <a:ea typeface="Proxima Nova"/>
                <a:cs typeface="Proxima Nova"/>
              </a:rPr>
              <a:t>a </a:t>
            </a:r>
            <a:r>
              <a:rPr lang="fr-FR" sz="1200" dirty="0">
                <a:latin typeface="Proxima Nova"/>
                <a:ea typeface="Proxima Nova"/>
                <a:cs typeface="Proxima Nova"/>
              </a:rPr>
              <a:t>bonne personne pour prendre des notes et retranscrire le propos : indispensable pour que l’association bénéficie de toutes vos bonnes idées :) </a:t>
            </a:r>
            <a:endParaRPr sz="1200" dirty="0">
              <a:latin typeface="Proxima Nova"/>
              <a:ea typeface="Proxima Nova"/>
              <a:cs typeface="Proxima Nova"/>
            </a:endParaRPr>
          </a:p>
          <a:p>
            <a:pPr marL="342900" indent="-342900">
              <a:spcBef>
                <a:spcPts val="600"/>
              </a:spcBef>
              <a:buSzPts val="20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1/2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chief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happiness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XXX</a:t>
            </a:r>
          </a:p>
          <a:p>
            <a:pPr lvl="0">
              <a:spcBef>
                <a:spcPts val="600"/>
              </a:spcBef>
              <a:buSzPts val="2000"/>
            </a:pPr>
            <a:r>
              <a:rPr lang="fr-FR" sz="1200" dirty="0" err="1" smtClean="0">
                <a:latin typeface="Proxima Nova"/>
                <a:ea typeface="Proxima Nova"/>
                <a:cs typeface="Proxima Nova"/>
              </a:rPr>
              <a:t>Il.Elle</a:t>
            </a:r>
            <a:r>
              <a:rPr lang="fr-FR" sz="1200" dirty="0" smtClean="0">
                <a:latin typeface="Proxima Nova"/>
                <a:ea typeface="Proxima Nova"/>
                <a:cs typeface="Proxima Nova"/>
              </a:rPr>
              <a:t> </a:t>
            </a:r>
            <a:r>
              <a:rPr lang="fr-FR" sz="1200" dirty="0">
                <a:latin typeface="Proxima Nova"/>
                <a:ea typeface="Proxima Nova"/>
                <a:cs typeface="Proxima Nova"/>
              </a:rPr>
              <a:t>sera responsable </a:t>
            </a:r>
            <a:r>
              <a:rPr lang="fr-FR" sz="1200" dirty="0" smtClean="0">
                <a:latin typeface="Proxima Nova"/>
                <a:ea typeface="Proxima Nova"/>
                <a:cs typeface="Proxima Nova"/>
              </a:rPr>
              <a:t>du bien-être de chacun, que chacun trouve sa place. Vous êtes de nature empathique et enjouée ?</a:t>
            </a:r>
            <a:endParaRPr sz="1800" b="1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0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Vous présenterez votre prototype au jury à </a:t>
            </a:r>
            <a:r>
              <a:rPr lang="fr-FR" sz="1800" b="1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16h00 </a:t>
            </a:r>
            <a:r>
              <a:rPr lang="fr-FR" sz="18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 </a:t>
            </a:r>
            <a:r>
              <a:rPr lang="fr-FR" sz="18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fr-FR" sz="1800" b="1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1800" b="1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minutes.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9d2e6624d8_0_2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00950" y="5410016"/>
            <a:ext cx="1392204" cy="13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9d2e6624d8_0_343" descr="La Vie au Grand Air / Priorité Enfance | LinkedIn"/>
          <p:cNvPicPr preferRelativeResize="0"/>
          <p:nvPr/>
        </p:nvPicPr>
        <p:blipFill rotWithShape="1">
          <a:blip r:embed="rId3">
            <a:alphaModFix/>
          </a:blip>
          <a:srcRect b="15659"/>
          <a:stretch/>
        </p:blipFill>
        <p:spPr>
          <a:xfrm>
            <a:off x="0" y="0"/>
            <a:ext cx="12192000" cy="68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9d2e6624d8_0_343"/>
          <p:cNvSpPr/>
          <p:nvPr/>
        </p:nvSpPr>
        <p:spPr>
          <a:xfrm>
            <a:off x="0" y="-7087"/>
            <a:ext cx="12192000" cy="6858000"/>
          </a:xfrm>
          <a:prstGeom prst="rect">
            <a:avLst/>
          </a:prstGeom>
          <a:solidFill>
            <a:srgbClr val="139A28">
              <a:alpha val="6313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9d2e6624d8_0_343"/>
          <p:cNvSpPr/>
          <p:nvPr/>
        </p:nvSpPr>
        <p:spPr>
          <a:xfrm>
            <a:off x="3614734" y="957263"/>
            <a:ext cx="4929300" cy="492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9d2e6624d8_0_343"/>
          <p:cNvSpPr/>
          <p:nvPr/>
        </p:nvSpPr>
        <p:spPr>
          <a:xfrm>
            <a:off x="5426020" y="2384035"/>
            <a:ext cx="1335000" cy="72000"/>
          </a:xfrm>
          <a:prstGeom prst="rect">
            <a:avLst/>
          </a:prstGeom>
          <a:solidFill>
            <a:srgbClr val="139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9d2e6624d8_0_343"/>
          <p:cNvSpPr/>
          <p:nvPr/>
        </p:nvSpPr>
        <p:spPr>
          <a:xfrm>
            <a:off x="5426020" y="4405465"/>
            <a:ext cx="1335000" cy="72000"/>
          </a:xfrm>
          <a:prstGeom prst="rect">
            <a:avLst/>
          </a:prstGeom>
          <a:solidFill>
            <a:srgbClr val="139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9d2e6624d8_0_343"/>
          <p:cNvSpPr txBox="1"/>
          <p:nvPr/>
        </p:nvSpPr>
        <p:spPr>
          <a:xfrm>
            <a:off x="4170934" y="2694702"/>
            <a:ext cx="3816900" cy="14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fr-FR" sz="4500" b="1" i="0" u="none" strike="noStrike" cap="none">
                <a:solidFill>
                  <a:srgbClr val="139A28"/>
                </a:solidFill>
                <a:latin typeface="Proxima Nova"/>
                <a:ea typeface="Proxima Nova"/>
                <a:cs typeface="Proxima Nova"/>
                <a:sym typeface="Proxima Nova"/>
              </a:rPr>
              <a:t>Votre défi</a:t>
            </a:r>
            <a:endParaRPr sz="4500" b="1" i="0" u="none" strike="noStrike" cap="none">
              <a:solidFill>
                <a:srgbClr val="139A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4" name="Google Shape;234;g9d2e6624d8_0_343"/>
          <p:cNvSpPr txBox="1"/>
          <p:nvPr/>
        </p:nvSpPr>
        <p:spPr>
          <a:xfrm>
            <a:off x="673550" y="421825"/>
            <a:ext cx="23064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9d2e6624d8_0_516" descr="La Vie au Grand Air / Priorité Enfance | LinkedIn"/>
          <p:cNvPicPr preferRelativeResize="0"/>
          <p:nvPr/>
        </p:nvPicPr>
        <p:blipFill rotWithShape="1">
          <a:blip r:embed="rId3">
            <a:alphaModFix/>
          </a:blip>
          <a:srcRect b="15572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9d2e6624d8_0_516"/>
          <p:cNvSpPr/>
          <p:nvPr/>
        </p:nvSpPr>
        <p:spPr>
          <a:xfrm>
            <a:off x="507150" y="812800"/>
            <a:ext cx="11177700" cy="5054600"/>
          </a:xfrm>
          <a:prstGeom prst="rect">
            <a:avLst/>
          </a:prstGeom>
          <a:solidFill>
            <a:srgbClr val="FFFFFF">
              <a:alpha val="64705"/>
            </a:srgbClr>
          </a:solidFill>
          <a:ln w="76200" cap="flat" cmpd="sng">
            <a:solidFill>
              <a:srgbClr val="139A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9d2e6624d8_0_516"/>
          <p:cNvSpPr txBox="1">
            <a:spLocks noGrp="1"/>
          </p:cNvSpPr>
          <p:nvPr>
            <p:ph type="body" idx="1"/>
          </p:nvPr>
        </p:nvSpPr>
        <p:spPr>
          <a:xfrm>
            <a:off x="768925" y="1193800"/>
            <a:ext cx="10688782" cy="4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fr-FR" sz="2000" b="1" dirty="0" err="1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Electrocycle</a:t>
            </a:r>
            <a:r>
              <a:rPr lang="fr-FR" sz="2000" dirty="0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 a </a:t>
            </a:r>
            <a:r>
              <a:rPr lang="fr-FR" sz="2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pour objet d’améliorer le réemploi des équipements électriques et électroniques, la réutilisation des pièces détachées et composants de ces </a:t>
            </a:r>
            <a:r>
              <a:rPr lang="fr-FR" sz="2000" dirty="0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équipements, </a:t>
            </a:r>
            <a:r>
              <a:rPr lang="fr-FR" sz="2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ainsi que de contribuer à leur revalorisation</a:t>
            </a:r>
            <a:r>
              <a:rPr lang="fr-FR" sz="2000" dirty="0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fr-FR" sz="2000" dirty="0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Les objectifs de leurs ateliers sont d’agir </a:t>
            </a:r>
            <a:r>
              <a:rPr lang="fr-FR" sz="2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sur les thématiques liées aux déchets </a:t>
            </a:r>
            <a:r>
              <a:rPr lang="fr-FR" sz="2000" dirty="0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électroniques et œuvrer </a:t>
            </a:r>
            <a:r>
              <a:rPr lang="fr-FR" sz="2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à l’amélioration du réemploi sur les équipements </a:t>
            </a:r>
            <a:r>
              <a:rPr lang="fr-FR" sz="2000" dirty="0" smtClean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électroniques</a:t>
            </a:r>
            <a:r>
              <a:rPr lang="fr-FR" sz="2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fr-FR" sz="200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Electrocycle</a:t>
            </a:r>
            <a:r>
              <a:rPr lang="fr-FR" sz="2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 est un </a:t>
            </a:r>
            <a:r>
              <a:rPr lang="fr-FR" sz="2000" b="1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association environnementale </a:t>
            </a:r>
            <a:r>
              <a:rPr lang="fr-FR" sz="20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qui fait la promotion de la « culture libre »  &amp; d’une éducation populaire. Elle compte des membres dans différentes villes et régions (Bretagne) de France. </a:t>
            </a:r>
            <a:endParaRPr lang="fr-FR" sz="2000" dirty="0" smtClean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endParaRPr sz="2000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fr-FR" sz="2000" b="1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Votre défi : Comment transformer l'atelier </a:t>
            </a:r>
            <a:r>
              <a:rPr lang="fr-FR" sz="2000" b="1" i="1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Electrorigami</a:t>
            </a:r>
            <a:r>
              <a:rPr lang="fr-FR" sz="2000" b="1" i="1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 criquet </a:t>
            </a:r>
            <a:r>
              <a:rPr lang="fr-FR" sz="2000" b="1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en un produit distribuable ? (groupe B)</a:t>
            </a:r>
          </a:p>
        </p:txBody>
      </p:sp>
      <p:sp>
        <p:nvSpPr>
          <p:cNvPr id="243" name="Google Shape;243;g9d2e6624d8_0_5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/>
          <p:nvPr/>
        </p:nvSpPr>
        <p:spPr>
          <a:xfrm>
            <a:off x="-100" y="-3"/>
            <a:ext cx="12225901" cy="2602800"/>
          </a:xfrm>
          <a:prstGeom prst="rect">
            <a:avLst/>
          </a:prstGeom>
          <a:solidFill>
            <a:srgbClr val="005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2425253" y="914239"/>
            <a:ext cx="73752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3600" b="1" i="0" u="none" strike="noStrike" cap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Session 1 </a:t>
            </a:r>
            <a:r>
              <a:rPr lang="fr-FR" sz="3600" b="1" i="0" u="none" strike="noStrike" cap="none" dirty="0" smtClean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–</a:t>
            </a:r>
            <a:r>
              <a:rPr lang="fr-FR" sz="3600" b="1" i="0" u="none" strike="noStrike" cap="none" dirty="0" smtClean="0">
                <a:solidFill>
                  <a:srgbClr val="FDDD3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3600" b="1" i="0" u="none" strike="noStrike" cap="none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EMPATHIE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800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12h00 à 13h00</a:t>
            </a:r>
            <a:endParaRPr sz="2800" b="1" i="0" u="none" strike="noStrike" cap="none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0" name="Google Shape;2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5096783"/>
            <a:ext cx="3162300" cy="148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5322" y="3286525"/>
            <a:ext cx="2821349" cy="31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1212</Words>
  <Application>Microsoft Office PowerPoint</Application>
  <PresentationFormat>Grand écran</PresentationFormat>
  <Paragraphs>203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Wingdings</vt:lpstr>
      <vt:lpstr>Proxima Nova</vt:lpstr>
      <vt:lpstr>Proxima Nova Extrabold</vt:lpstr>
      <vt:lpstr>Calibri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TÉMOINS 12h00 – 12h30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KINSELLE</dc:creator>
  <cp:lastModifiedBy>Laurie LALBAT</cp:lastModifiedBy>
  <cp:revision>34</cp:revision>
  <dcterms:modified xsi:type="dcterms:W3CDTF">2020-12-01T17:28:30Z</dcterms:modified>
</cp:coreProperties>
</file>