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67" r:id="rId2"/>
    <p:sldId id="281" r:id="rId3"/>
    <p:sldId id="280" r:id="rId4"/>
    <p:sldId id="270" r:id="rId5"/>
    <p:sldId id="271" r:id="rId6"/>
    <p:sldId id="276" r:id="rId7"/>
    <p:sldId id="285" r:id="rId8"/>
    <p:sldId id="286" r:id="rId9"/>
  </p:sldIdLst>
  <p:sldSz cx="12192000" cy="6858000"/>
  <p:notesSz cx="6858000" cy="9144000"/>
  <p:embeddedFontLst>
    <p:embeddedFont>
      <p:font typeface="Brush Script MT" panose="03060802040406070304" pitchFamily="66" charset="0"/>
      <p:italic r:id="rId11"/>
    </p:embeddedFont>
    <p:embeddedFont>
      <p:font typeface="Calibri" panose="020F0502020204030204" pitchFamily="34" charset="0"/>
      <p:regular r:id="rId12"/>
      <p:bold r:id="rId13"/>
      <p:italic r:id="rId14"/>
      <p:boldItalic r:id="rId15"/>
    </p:embeddedFont>
    <p:embeddedFont>
      <p:font typeface="Proxima Nova"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OEsY44R2k1DWePfDB8oSIDpZ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23F"/>
    <a:srgbClr val="005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snapToGrid="0">
      <p:cViewPr varScale="1">
        <p:scale>
          <a:sx n="68" d="100"/>
          <a:sy n="68"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29648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399bc404e_0_7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a399bc404e_0_7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883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5675bf76a_0_3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95675bf76a_0_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3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399bc404e_0_8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a399bc404e_0_8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339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5675bf76a_0_3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95675bf76a_0_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574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399bc404e_0_8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a399bc404e_0_8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502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1c87ecefb_0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a1c87ecef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106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399bc404e_0_9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a399bc404e_0_9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345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399bc404e_0_9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a399bc404e_0_9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930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90"/>
        <p:cNvGrpSpPr/>
        <p:nvPr/>
      </p:nvGrpSpPr>
      <p:grpSpPr>
        <a:xfrm>
          <a:off x="0" y="0"/>
          <a:ext cx="0" cy="0"/>
          <a:chOff x="0" y="0"/>
          <a:chExt cx="0" cy="0"/>
        </a:xfrm>
      </p:grpSpPr>
      <p:sp>
        <p:nvSpPr>
          <p:cNvPr id="91" name="Google Shape;91;ga420efaaba_0_3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a420efaaba_0_31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a420efaaba_0_3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a420efaaba_0_3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a420efaaba_0_3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7"/>
        <p:cNvGrpSpPr/>
        <p:nvPr/>
      </p:nvGrpSpPr>
      <p:grpSpPr>
        <a:xfrm>
          <a:off x="0" y="0"/>
          <a:ext cx="0" cy="0"/>
          <a:chOff x="0" y="0"/>
          <a:chExt cx="0" cy="0"/>
        </a:xfrm>
      </p:grpSpPr>
      <p:sp>
        <p:nvSpPr>
          <p:cNvPr id="148" name="Google Shape;148;ga420efaaba_0_3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a420efaaba_0_36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a420efaaba_0_3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a420efaaba_0_3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a420efaaba_0_3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3"/>
        <p:cNvGrpSpPr/>
        <p:nvPr/>
      </p:nvGrpSpPr>
      <p:grpSpPr>
        <a:xfrm>
          <a:off x="0" y="0"/>
          <a:ext cx="0" cy="0"/>
          <a:chOff x="0" y="0"/>
          <a:chExt cx="0" cy="0"/>
        </a:xfrm>
      </p:grpSpPr>
      <p:sp>
        <p:nvSpPr>
          <p:cNvPr id="154" name="Google Shape;154;ga420efaaba_0_37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a420efaaba_0_37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ga420efaaba_0_3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a420efaaba_0_3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a420efaaba_0_3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6"/>
        <p:cNvGrpSpPr/>
        <p:nvPr/>
      </p:nvGrpSpPr>
      <p:grpSpPr>
        <a:xfrm>
          <a:off x="0" y="0"/>
          <a:ext cx="0" cy="0"/>
          <a:chOff x="0" y="0"/>
          <a:chExt cx="0" cy="0"/>
        </a:xfrm>
      </p:grpSpPr>
      <p:sp>
        <p:nvSpPr>
          <p:cNvPr id="97" name="Google Shape;97;ga420efaaba_0_30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a420efaaba_0_30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a420efaaba_0_3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a420efaaba_0_3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a420efaaba_0_3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02"/>
        <p:cNvGrpSpPr/>
        <p:nvPr/>
      </p:nvGrpSpPr>
      <p:grpSpPr>
        <a:xfrm>
          <a:off x="0" y="0"/>
          <a:ext cx="0" cy="0"/>
          <a:chOff x="0" y="0"/>
          <a:chExt cx="0" cy="0"/>
        </a:xfrm>
      </p:grpSpPr>
      <p:sp>
        <p:nvSpPr>
          <p:cNvPr id="103" name="Google Shape;103;ga420efaaba_0_3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a420efaaba_0_3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a420efaaba_0_3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06"/>
        <p:cNvGrpSpPr/>
        <p:nvPr/>
      </p:nvGrpSpPr>
      <p:grpSpPr>
        <a:xfrm>
          <a:off x="0" y="0"/>
          <a:ext cx="0" cy="0"/>
          <a:chOff x="0" y="0"/>
          <a:chExt cx="0" cy="0"/>
        </a:xfrm>
      </p:grpSpPr>
      <p:sp>
        <p:nvSpPr>
          <p:cNvPr id="107" name="Google Shape;107;ga420efaaba_0_32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a420efaaba_0_32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ga420efaaba_0_3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a420efaaba_0_3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a420efaaba_0_3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12"/>
        <p:cNvGrpSpPr/>
        <p:nvPr/>
      </p:nvGrpSpPr>
      <p:grpSpPr>
        <a:xfrm>
          <a:off x="0" y="0"/>
          <a:ext cx="0" cy="0"/>
          <a:chOff x="0" y="0"/>
          <a:chExt cx="0" cy="0"/>
        </a:xfrm>
      </p:grpSpPr>
      <p:sp>
        <p:nvSpPr>
          <p:cNvPr id="113" name="Google Shape;113;ga420efaaba_0_3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a420efaaba_0_3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a420efaaba_0_3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a420efaaba_0_3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a420efaaba_0_3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a420efaaba_0_3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9"/>
        <p:cNvGrpSpPr/>
        <p:nvPr/>
      </p:nvGrpSpPr>
      <p:grpSpPr>
        <a:xfrm>
          <a:off x="0" y="0"/>
          <a:ext cx="0" cy="0"/>
          <a:chOff x="0" y="0"/>
          <a:chExt cx="0" cy="0"/>
        </a:xfrm>
      </p:grpSpPr>
      <p:sp>
        <p:nvSpPr>
          <p:cNvPr id="120" name="Google Shape;120;ga420efaaba_0_33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a420efaaba_0_33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ga420efaaba_0_33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a420efaaba_0_33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ga420efaaba_0_33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a420efaaba_0_3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a420efaaba_0_3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a420efaaba_0_3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28"/>
        <p:cNvGrpSpPr/>
        <p:nvPr/>
      </p:nvGrpSpPr>
      <p:grpSpPr>
        <a:xfrm>
          <a:off x="0" y="0"/>
          <a:ext cx="0" cy="0"/>
          <a:chOff x="0" y="0"/>
          <a:chExt cx="0" cy="0"/>
        </a:xfrm>
      </p:grpSpPr>
      <p:sp>
        <p:nvSpPr>
          <p:cNvPr id="129" name="Google Shape;129;ga420efaaba_0_3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a420efaaba_0_3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a420efaaba_0_3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a420efaaba_0_3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3"/>
        <p:cNvGrpSpPr/>
        <p:nvPr/>
      </p:nvGrpSpPr>
      <p:grpSpPr>
        <a:xfrm>
          <a:off x="0" y="0"/>
          <a:ext cx="0" cy="0"/>
          <a:chOff x="0" y="0"/>
          <a:chExt cx="0" cy="0"/>
        </a:xfrm>
      </p:grpSpPr>
      <p:sp>
        <p:nvSpPr>
          <p:cNvPr id="134" name="Google Shape;134;ga420efaaba_0_35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a420efaaba_0_35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ga420efaaba_0_35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ga420efaaba_0_3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a420efaaba_0_3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a420efaaba_0_3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0"/>
        <p:cNvGrpSpPr/>
        <p:nvPr/>
      </p:nvGrpSpPr>
      <p:grpSpPr>
        <a:xfrm>
          <a:off x="0" y="0"/>
          <a:ext cx="0" cy="0"/>
          <a:chOff x="0" y="0"/>
          <a:chExt cx="0" cy="0"/>
        </a:xfrm>
      </p:grpSpPr>
      <p:sp>
        <p:nvSpPr>
          <p:cNvPr id="141" name="Google Shape;141;ga420efaaba_0_35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a420efaaba_0_358"/>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ga420efaaba_0_35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a420efaaba_0_3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a420efaaba_0_3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a420efaaba_0_3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a420efaaba_0_3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a420efaaba_0_3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a420efaaba_0_3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a420efaaba_0_3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a420efaaba_0_3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a399bc404e_0_797"/>
          <p:cNvSpPr txBox="1"/>
          <p:nvPr/>
        </p:nvSpPr>
        <p:spPr>
          <a:xfrm>
            <a:off x="1464025" y="897925"/>
            <a:ext cx="9935400" cy="327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3600"/>
              <a:buFont typeface="Arial"/>
              <a:buNone/>
            </a:pPr>
            <a:r>
              <a:rPr lang="fr-FR" sz="3600" b="1" i="0" u="none" strike="noStrike" cap="none" dirty="0">
                <a:solidFill>
                  <a:srgbClr val="242B2C"/>
                </a:solidFill>
                <a:latin typeface="Proxima Nova"/>
                <a:ea typeface="Proxima Nova"/>
                <a:cs typeface="Proxima Nova"/>
                <a:sym typeface="Proxima Nova"/>
              </a:rPr>
              <a:t>Programme de l’atelier d'idéation</a:t>
            </a:r>
            <a:endParaRPr sz="3600" b="1" i="0" u="none" strike="noStrike" cap="none" dirty="0">
              <a:solidFill>
                <a:srgbClr val="242B2C"/>
              </a:solidFill>
              <a:latin typeface="Proxima Nova"/>
              <a:ea typeface="Proxima Nova"/>
              <a:cs typeface="Proxima Nova"/>
              <a:sym typeface="Proxima Nova"/>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rgbClr val="242B2C"/>
              </a:solidFill>
              <a:latin typeface="Proxima Nova"/>
              <a:ea typeface="Proxima Nova"/>
              <a:cs typeface="Proxima Nova"/>
              <a:sym typeface="Proxima Nova"/>
            </a:endParaRPr>
          </a:p>
          <a:p>
            <a:pPr marL="457200" marR="0" lvl="0" indent="-457200" algn="l" rtl="0">
              <a:lnSpc>
                <a:spcPct val="100000"/>
              </a:lnSpc>
              <a:spcBef>
                <a:spcPts val="1200"/>
              </a:spcBef>
              <a:spcAft>
                <a:spcPts val="0"/>
              </a:spcAft>
              <a:buClr>
                <a:srgbClr val="242B2C"/>
              </a:buClr>
              <a:buSzPts val="2400"/>
              <a:buFont typeface="Calibri"/>
              <a:buAutoNum type="arabicPeriod"/>
            </a:pPr>
            <a:r>
              <a:rPr lang="fr-FR" sz="2400" b="0" i="0" u="none" strike="noStrike" cap="none" dirty="0">
                <a:solidFill>
                  <a:srgbClr val="242B2C"/>
                </a:solidFill>
                <a:latin typeface="Proxima Nova"/>
                <a:ea typeface="Proxima Nova"/>
                <a:cs typeface="Proxima Nova"/>
                <a:sym typeface="Proxima Nova"/>
              </a:rPr>
              <a:t>Inspiration : recherche d’exemples inspirants et contre-exemples </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242B2C"/>
              </a:buClr>
              <a:buSzPts val="2400"/>
              <a:buFont typeface="Calibri"/>
              <a:buAutoNum type="arabicPeriod"/>
            </a:pPr>
            <a:r>
              <a:rPr lang="fr-FR" sz="2400" b="0" i="0" u="none" strike="noStrike" cap="none" dirty="0">
                <a:solidFill>
                  <a:srgbClr val="242B2C"/>
                </a:solidFill>
                <a:latin typeface="Proxima Nova"/>
                <a:ea typeface="Proxima Nova"/>
                <a:cs typeface="Proxima Nova"/>
                <a:sym typeface="Proxima Nova"/>
              </a:rPr>
              <a:t>Divergence : production du plus grand nombre d’idées possible</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242B2C"/>
              </a:buClr>
              <a:buSzPts val="2400"/>
              <a:buFont typeface="Calibri"/>
              <a:buAutoNum type="arabicPeriod"/>
            </a:pPr>
            <a:r>
              <a:rPr lang="fr-FR" sz="2400" b="0" i="0" u="none" strike="noStrike" cap="none" dirty="0">
                <a:solidFill>
                  <a:srgbClr val="242B2C"/>
                </a:solidFill>
                <a:latin typeface="Proxima Nova"/>
                <a:ea typeface="Proxima Nova"/>
                <a:cs typeface="Proxima Nova"/>
                <a:sym typeface="Proxima Nova"/>
              </a:rPr>
              <a:t>Convergence : choix d’une idée gagnante (vote dans le groupe)</a:t>
            </a:r>
            <a:endParaRPr sz="2400" b="0" i="0" u="none" strike="noStrike" cap="none" dirty="0">
              <a:solidFill>
                <a:srgbClr val="242B2C"/>
              </a:solidFill>
              <a:latin typeface="Proxima Nova"/>
              <a:ea typeface="Proxima Nova"/>
              <a:cs typeface="Proxima Nova"/>
              <a:sym typeface="Proxima Nova"/>
            </a:endParaRPr>
          </a:p>
        </p:txBody>
      </p:sp>
      <p:sp>
        <p:nvSpPr>
          <p:cNvPr id="280" name="Google Shape;280;ga399bc404e_0_797"/>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81" name="Google Shape;281;ga399bc404e_0_797"/>
          <p:cNvSpPr/>
          <p:nvPr/>
        </p:nvSpPr>
        <p:spPr>
          <a:xfrm rot="-5400000">
            <a:off x="-3102705" y="3106353"/>
            <a:ext cx="6858000" cy="645300"/>
          </a:xfrm>
          <a:prstGeom prst="rect">
            <a:avLst/>
          </a:prstGeom>
          <a:solidFill>
            <a:srgbClr val="169B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lt1"/>
                </a:solidFill>
                <a:latin typeface="Proxima Nova"/>
                <a:ea typeface="Proxima Nova"/>
                <a:cs typeface="Proxima Nova"/>
                <a:sym typeface="Proxima Nova"/>
              </a:rPr>
              <a:t>IDÉATION</a:t>
            </a:r>
            <a:endParaRPr sz="2400" b="1" i="0" u="none" strike="noStrike" cap="none">
              <a:solidFill>
                <a:schemeClr val="lt1"/>
              </a:solidFill>
              <a:latin typeface="Proxima Nova"/>
              <a:ea typeface="Proxima Nova"/>
              <a:cs typeface="Proxima Nova"/>
              <a:sym typeface="Proxima Nova"/>
            </a:endParaRPr>
          </a:p>
        </p:txBody>
      </p:sp>
      <p:pic>
        <p:nvPicPr>
          <p:cNvPr id="282" name="Google Shape;282;ga399bc404e_0_797"/>
          <p:cNvPicPr preferRelativeResize="0"/>
          <p:nvPr/>
        </p:nvPicPr>
        <p:blipFill rotWithShape="1">
          <a:blip r:embed="rId3">
            <a:alphaModFix/>
          </a:blip>
          <a:srcRect/>
          <a:stretch/>
        </p:blipFill>
        <p:spPr>
          <a:xfrm>
            <a:off x="8571000" y="4347475"/>
            <a:ext cx="2962776" cy="1975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95675bf76a_0_351"/>
          <p:cNvSpPr txBox="1"/>
          <p:nvPr/>
        </p:nvSpPr>
        <p:spPr>
          <a:xfrm>
            <a:off x="1464024" y="897924"/>
            <a:ext cx="9957955" cy="5342455"/>
          </a:xfrm>
          <a:prstGeom prst="rect">
            <a:avLst/>
          </a:prstGeom>
          <a:noFill/>
          <a:ln>
            <a:noFill/>
          </a:ln>
        </p:spPr>
        <p:txBody>
          <a:bodyPr spcFirstLastPara="1" wrap="square" lIns="91425" tIns="45700" rIns="91425" bIns="45700" anchor="t" anchorCtr="0">
            <a:noAutofit/>
          </a:bodyPr>
          <a:lstStyle/>
          <a:p>
            <a:pPr>
              <a:spcBef>
                <a:spcPts val="1200"/>
              </a:spcBef>
              <a:buSzPts val="3600"/>
            </a:pPr>
            <a:r>
              <a:rPr lang="fr-FR" sz="3600" b="1" i="0" u="none" strike="noStrike" cap="none" dirty="0">
                <a:solidFill>
                  <a:srgbClr val="242B2C"/>
                </a:solidFill>
                <a:latin typeface="Proxima Nova"/>
                <a:ea typeface="Proxima Nova"/>
                <a:cs typeface="Proxima Nova"/>
                <a:sym typeface="Proxima Nova"/>
              </a:rPr>
              <a:t>Réflexion personnelle </a:t>
            </a:r>
            <a:r>
              <a:rPr lang="fr-FR" sz="2800" b="1" i="0" u="none" strike="noStrike" cap="none" dirty="0">
                <a:solidFill>
                  <a:srgbClr val="242B2C"/>
                </a:solidFill>
                <a:latin typeface="Proxima Nova"/>
                <a:ea typeface="Proxima Nova"/>
                <a:cs typeface="Proxima Nova"/>
                <a:sym typeface="Proxima Nova"/>
              </a:rPr>
              <a:t>- </a:t>
            </a:r>
            <a:r>
              <a:rPr lang="fr-FR" sz="2400" b="1" dirty="0">
                <a:latin typeface="Proxima Nova"/>
                <a:ea typeface="Proxima Nova"/>
                <a:cs typeface="Proxima Nova"/>
                <a:sym typeface="Proxima Nova"/>
              </a:rPr>
              <a:t>14h20 à 14h30</a:t>
            </a:r>
            <a:endParaRPr sz="2400" b="1" dirty="0">
              <a:latin typeface="Proxima Nova"/>
              <a:ea typeface="Proxima Nova"/>
              <a:cs typeface="Proxima Nova"/>
              <a:sym typeface="Proxima Nova"/>
            </a:endParaRPr>
          </a:p>
          <a:p>
            <a:pPr marL="0" marR="0" lvl="0" indent="0" algn="l" rtl="0">
              <a:lnSpc>
                <a:spcPct val="100000"/>
              </a:lnSpc>
              <a:spcBef>
                <a:spcPts val="1200"/>
              </a:spcBef>
              <a:spcAft>
                <a:spcPts val="0"/>
              </a:spcAft>
              <a:buClr>
                <a:srgbClr val="000000"/>
              </a:buClr>
              <a:buSzPts val="3600"/>
              <a:buFont typeface="Arial"/>
              <a:buNone/>
            </a:pPr>
            <a:endParaRPr sz="2400" b="1" dirty="0">
              <a:solidFill>
                <a:srgbClr val="242B2C"/>
              </a:solidFill>
              <a:latin typeface="Proxima Nova"/>
              <a:ea typeface="Proxima Nova"/>
              <a:cs typeface="Proxima Nova"/>
              <a:sym typeface="Proxima Nova"/>
            </a:endParaRPr>
          </a:p>
          <a:p>
            <a:pPr marR="0" lvl="0" algn="l" rtl="0">
              <a:lnSpc>
                <a:spcPct val="100000"/>
              </a:lnSpc>
              <a:spcBef>
                <a:spcPts val="1200"/>
              </a:spcBef>
              <a:spcAft>
                <a:spcPts val="0"/>
              </a:spcAft>
              <a:buClr>
                <a:srgbClr val="242B2C"/>
              </a:buClr>
              <a:buSzPts val="2400"/>
            </a:pPr>
            <a:r>
              <a:rPr lang="fr-FR" sz="2400" b="0" i="0" u="none" strike="noStrike" cap="none" dirty="0">
                <a:solidFill>
                  <a:srgbClr val="242B2C"/>
                </a:solidFill>
                <a:latin typeface="Proxima Nova"/>
                <a:ea typeface="Proxima Nova"/>
                <a:cs typeface="Proxima Nova"/>
                <a:sym typeface="Proxima Nova"/>
              </a:rPr>
              <a:t>Chaque membre dispose de 10 minutes pour noter </a:t>
            </a:r>
            <a:r>
              <a:rPr lang="fr-FR" sz="2400" b="0" i="0" u="sng" strike="noStrike" cap="none" dirty="0">
                <a:solidFill>
                  <a:srgbClr val="242B2C"/>
                </a:solidFill>
                <a:latin typeface="Proxima Nova"/>
                <a:ea typeface="Proxima Nova"/>
                <a:cs typeface="Proxima Nova"/>
                <a:sym typeface="Proxima Nova"/>
              </a:rPr>
              <a:t>de son côté </a:t>
            </a:r>
            <a:r>
              <a:rPr lang="fr-FR" sz="2400" b="0" i="0" u="none" strike="noStrike" cap="none" dirty="0">
                <a:solidFill>
                  <a:srgbClr val="242B2C"/>
                </a:solidFill>
                <a:latin typeface="Proxima Nova"/>
                <a:ea typeface="Proxima Nova"/>
                <a:cs typeface="Proxima Nova"/>
                <a:sym typeface="Proxima Nova"/>
              </a:rPr>
              <a:t>un maximum d’idées pour répondre au défi posé par l’association.</a:t>
            </a:r>
          </a:p>
          <a:p>
            <a:pPr marR="0" lvl="0" algn="l" rtl="0">
              <a:lnSpc>
                <a:spcPct val="100000"/>
              </a:lnSpc>
              <a:spcBef>
                <a:spcPts val="1200"/>
              </a:spcBef>
              <a:spcAft>
                <a:spcPts val="0"/>
              </a:spcAft>
              <a:buClr>
                <a:srgbClr val="242B2C"/>
              </a:buClr>
              <a:buSzPts val="2400"/>
            </a:pPr>
            <a:endParaRPr lang="fr-FR" sz="2400" dirty="0">
              <a:solidFill>
                <a:srgbClr val="242B2C"/>
              </a:solidFill>
              <a:latin typeface="Proxima Nova"/>
              <a:ea typeface="Proxima Nova"/>
              <a:cs typeface="Proxima Nova"/>
              <a:sym typeface="Proxima Nova"/>
            </a:endParaRPr>
          </a:p>
          <a:p>
            <a:pPr marR="0" lvl="0" algn="l" rtl="0">
              <a:lnSpc>
                <a:spcPct val="100000"/>
              </a:lnSpc>
              <a:spcBef>
                <a:spcPts val="1200"/>
              </a:spcBef>
              <a:spcAft>
                <a:spcPts val="0"/>
              </a:spcAft>
              <a:buClr>
                <a:srgbClr val="242B2C"/>
              </a:buClr>
              <a:buSzPts val="2400"/>
            </a:pPr>
            <a:r>
              <a:rPr lang="fr-FR" sz="2400" b="0" i="0" u="none" strike="noStrike" cap="none" dirty="0">
                <a:solidFill>
                  <a:srgbClr val="242B2C"/>
                </a:solidFill>
                <a:latin typeface="Proxima Nova"/>
                <a:ea typeface="Proxima Nova"/>
                <a:cs typeface="Proxima Nova"/>
                <a:sym typeface="Proxima Nova"/>
              </a:rPr>
              <a:t>Une fois les 10 minutes écoulées, rendez-vous sur la page suivante pour la mise en commun.</a:t>
            </a:r>
            <a:endParaRPr sz="2400" b="0" i="0" u="none" strike="noStrike" cap="none" dirty="0">
              <a:solidFill>
                <a:srgbClr val="242B2C"/>
              </a:solidFill>
              <a:latin typeface="Proxima Nova"/>
              <a:ea typeface="Proxima Nova"/>
              <a:cs typeface="Proxima Nova"/>
              <a:sym typeface="Proxima Nova"/>
            </a:endParaRPr>
          </a:p>
        </p:txBody>
      </p:sp>
      <p:sp>
        <p:nvSpPr>
          <p:cNvPr id="310" name="Google Shape;310;g95675bf76a_0_351"/>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11" name="Google Shape;311;g95675bf76a_0_351"/>
          <p:cNvSpPr/>
          <p:nvPr/>
        </p:nvSpPr>
        <p:spPr>
          <a:xfrm rot="-5400000">
            <a:off x="-3102705" y="3106353"/>
            <a:ext cx="6858000" cy="645300"/>
          </a:xfrm>
          <a:prstGeom prst="rect">
            <a:avLst/>
          </a:prstGeom>
          <a:solidFill>
            <a:srgbClr val="169B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dirty="0">
                <a:solidFill>
                  <a:schemeClr val="lt1"/>
                </a:solidFill>
                <a:latin typeface="Proxima Nova"/>
                <a:ea typeface="Proxima Nova"/>
                <a:cs typeface="Proxima Nova"/>
                <a:sym typeface="Proxima Nova"/>
              </a:rPr>
              <a:t>IDÉATION</a:t>
            </a:r>
            <a:endParaRPr sz="2400" b="1" i="0" u="none" strike="noStrike" cap="none" dirty="0">
              <a:solidFill>
                <a:schemeClr val="lt1"/>
              </a:solidFill>
              <a:latin typeface="Proxima Nova"/>
              <a:ea typeface="Proxima Nova"/>
              <a:cs typeface="Proxima Nova"/>
              <a:sym typeface="Proxima Nova"/>
            </a:endParaRPr>
          </a:p>
        </p:txBody>
      </p:sp>
    </p:spTree>
    <p:extLst>
      <p:ext uri="{BB962C8B-B14F-4D97-AF65-F5344CB8AC3E}">
        <p14:creationId xmlns:p14="http://schemas.microsoft.com/office/powerpoint/2010/main" val="290552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9B28"/>
        </a:solidFill>
        <a:effectLst/>
      </p:bgPr>
    </p:bg>
    <p:spTree>
      <p:nvGrpSpPr>
        <p:cNvPr id="1" name="Shape 297"/>
        <p:cNvGrpSpPr/>
        <p:nvPr/>
      </p:nvGrpSpPr>
      <p:grpSpPr>
        <a:xfrm>
          <a:off x="0" y="0"/>
          <a:ext cx="0" cy="0"/>
          <a:chOff x="0" y="0"/>
          <a:chExt cx="0" cy="0"/>
        </a:xfrm>
      </p:grpSpPr>
      <p:sp>
        <p:nvSpPr>
          <p:cNvPr id="298" name="Google Shape;298;ga399bc404e_0_814"/>
          <p:cNvSpPr txBox="1"/>
          <p:nvPr/>
        </p:nvSpPr>
        <p:spPr>
          <a:xfrm>
            <a:off x="0" y="0"/>
            <a:ext cx="12192000" cy="119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1200" b="1" i="0" u="none" strike="noStrike" cap="none" dirty="0">
              <a:solidFill>
                <a:srgbClr val="0055F5"/>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B050"/>
              </a:buClr>
              <a:buSzPts val="3200"/>
              <a:buFont typeface="Proxima Nova"/>
              <a:buNone/>
            </a:pPr>
            <a:r>
              <a:rPr lang="fr-FR" sz="3000" b="1" i="0" u="none" strike="noStrike" cap="none" dirty="0">
                <a:solidFill>
                  <a:srgbClr val="169B28"/>
                </a:solidFill>
                <a:latin typeface="Proxima Nova"/>
                <a:ea typeface="Proxima Nova"/>
                <a:cs typeface="Proxima Nova"/>
                <a:sym typeface="Proxima Nova"/>
              </a:rPr>
              <a:t>IDÉATION – Mise en commun</a:t>
            </a:r>
            <a:endParaRPr sz="3000" b="1" i="0" u="none" strike="noStrike" cap="none" dirty="0">
              <a:solidFill>
                <a:srgbClr val="169B28"/>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1"/>
              </a:buClr>
              <a:buSzPts val="1800"/>
              <a:buFont typeface="Proxima Nova"/>
              <a:buNone/>
            </a:pPr>
            <a:r>
              <a:rPr lang="fr-FR" sz="2300" b="0" i="0" u="none" strike="noStrike" cap="none" dirty="0">
                <a:solidFill>
                  <a:schemeClr val="dk1"/>
                </a:solidFill>
                <a:latin typeface="Proxima Nova"/>
                <a:ea typeface="Proxima Nova"/>
                <a:cs typeface="Proxima Nova"/>
                <a:sym typeface="Proxima Nova"/>
              </a:rPr>
              <a:t>14h30 à 14h50</a:t>
            </a:r>
            <a:endParaRPr sz="3000" b="1" i="0" u="none" strike="noStrike" cap="none" dirty="0">
              <a:solidFill>
                <a:srgbClr val="0055F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69F2"/>
              </a:solidFill>
              <a:latin typeface="Proxima Nova"/>
              <a:ea typeface="Proxima Nova"/>
              <a:cs typeface="Proxima Nova"/>
              <a:sym typeface="Proxima Nova"/>
            </a:endParaRPr>
          </a:p>
        </p:txBody>
      </p:sp>
      <p:sp>
        <p:nvSpPr>
          <p:cNvPr id="299" name="Google Shape;299;ga399bc404e_0_814"/>
          <p:cNvSpPr txBox="1"/>
          <p:nvPr/>
        </p:nvSpPr>
        <p:spPr>
          <a:xfrm>
            <a:off x="514350" y="1864963"/>
            <a:ext cx="3600600" cy="4370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1000"/>
              </a:spcBef>
              <a:spcAft>
                <a:spcPts val="0"/>
              </a:spcAft>
              <a:buClr>
                <a:srgbClr val="0069F2"/>
              </a:buClr>
              <a:buSzPts val="1600"/>
              <a:buFont typeface="Arial"/>
              <a:buNone/>
            </a:pPr>
            <a:r>
              <a:rPr lang="fr-FR" sz="2400" b="1" i="0" u="none" strike="noStrike" cap="none">
                <a:solidFill>
                  <a:srgbClr val="169B28"/>
                </a:solidFill>
                <a:latin typeface="Proxima Nova"/>
                <a:ea typeface="Proxima Nova"/>
                <a:cs typeface="Proxima Nova"/>
                <a:sym typeface="Proxima Nova"/>
              </a:rPr>
              <a:t>idées</a:t>
            </a:r>
            <a:endParaRPr sz="2400" b="1" i="0" u="none" strike="noStrike" cap="none">
              <a:solidFill>
                <a:srgbClr val="169B28"/>
              </a:solidFill>
              <a:latin typeface="Proxima Nova"/>
              <a:ea typeface="Proxima Nova"/>
              <a:cs typeface="Proxima Nova"/>
              <a:sym typeface="Proxima Nova"/>
            </a:endParaRPr>
          </a:p>
          <a:p>
            <a:pPr marL="0" marR="0" lvl="0" indent="0" algn="ctr" rtl="0">
              <a:lnSpc>
                <a:spcPct val="100000"/>
              </a:lnSpc>
              <a:spcBef>
                <a:spcPts val="1200"/>
              </a:spcBef>
              <a:spcAft>
                <a:spcPts val="0"/>
              </a:spcAft>
              <a:buClr>
                <a:schemeClr val="dk1"/>
              </a:buClr>
              <a:buSzPts val="1600"/>
              <a:buFont typeface="Arial"/>
              <a:buNone/>
            </a:pPr>
            <a:endParaRPr sz="1600" b="1" i="0" u="none" strike="noStrike" cap="none">
              <a:solidFill>
                <a:srgbClr val="0055F5"/>
              </a:solidFill>
              <a:latin typeface="Proxima Nova"/>
              <a:ea typeface="Proxima Nova"/>
              <a:cs typeface="Proxima Nova"/>
              <a:sym typeface="Proxima Nova"/>
            </a:endParaRPr>
          </a:p>
        </p:txBody>
      </p:sp>
      <p:sp>
        <p:nvSpPr>
          <p:cNvPr id="300" name="Google Shape;300;ga399bc404e_0_814"/>
          <p:cNvSpPr txBox="1"/>
          <p:nvPr/>
        </p:nvSpPr>
        <p:spPr>
          <a:xfrm>
            <a:off x="4350550" y="1864950"/>
            <a:ext cx="3600600" cy="4370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1000"/>
              </a:spcBef>
              <a:spcAft>
                <a:spcPts val="0"/>
              </a:spcAft>
              <a:buClr>
                <a:srgbClr val="0069F2"/>
              </a:buClr>
              <a:buSzPts val="1600"/>
              <a:buFont typeface="Arial"/>
              <a:buNone/>
            </a:pPr>
            <a:r>
              <a:rPr lang="fr-FR" sz="2400" b="1" i="0" u="none" strike="noStrike" cap="none">
                <a:solidFill>
                  <a:srgbClr val="169B28"/>
                </a:solidFill>
                <a:latin typeface="Proxima Nova"/>
                <a:ea typeface="Proxima Nova"/>
                <a:cs typeface="Proxima Nova"/>
                <a:sym typeface="Proxima Nova"/>
              </a:rPr>
              <a:t>idées</a:t>
            </a:r>
            <a:endParaRPr sz="2400" b="1" i="0" u="none" strike="noStrike" cap="none">
              <a:solidFill>
                <a:srgbClr val="169B28"/>
              </a:solidFill>
              <a:latin typeface="Proxima Nova"/>
              <a:ea typeface="Proxima Nova"/>
              <a:cs typeface="Proxima Nova"/>
              <a:sym typeface="Proxima Nova"/>
            </a:endParaRPr>
          </a:p>
        </p:txBody>
      </p:sp>
      <p:sp>
        <p:nvSpPr>
          <p:cNvPr id="301" name="Google Shape;301;ga399bc404e_0_814"/>
          <p:cNvSpPr txBox="1"/>
          <p:nvPr/>
        </p:nvSpPr>
        <p:spPr>
          <a:xfrm>
            <a:off x="8186750" y="1864950"/>
            <a:ext cx="3600600" cy="43704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1000"/>
              </a:spcBef>
              <a:spcAft>
                <a:spcPts val="0"/>
              </a:spcAft>
              <a:buClr>
                <a:srgbClr val="0069F2"/>
              </a:buClr>
              <a:buSzPts val="1600"/>
              <a:buFont typeface="Arial"/>
              <a:buNone/>
            </a:pPr>
            <a:r>
              <a:rPr lang="fr-FR" sz="2400" b="1" i="0" u="none" strike="noStrike" cap="none">
                <a:solidFill>
                  <a:srgbClr val="169B28"/>
                </a:solidFill>
                <a:latin typeface="Proxima Nova"/>
                <a:ea typeface="Proxima Nova"/>
                <a:cs typeface="Proxima Nova"/>
                <a:sym typeface="Proxima Nova"/>
              </a:rPr>
              <a:t>idées</a:t>
            </a:r>
            <a:endParaRPr sz="2400" b="1" i="0" u="none" strike="noStrike" cap="none">
              <a:solidFill>
                <a:srgbClr val="169B28"/>
              </a:solidFill>
              <a:latin typeface="Proxima Nova"/>
              <a:ea typeface="Proxima Nova"/>
              <a:cs typeface="Proxima Nova"/>
              <a:sym typeface="Proxima Nova"/>
            </a:endParaRPr>
          </a:p>
        </p:txBody>
      </p:sp>
      <p:sp>
        <p:nvSpPr>
          <p:cNvPr id="302" name="Google Shape;302;ga399bc404e_0_814"/>
          <p:cNvSpPr/>
          <p:nvPr/>
        </p:nvSpPr>
        <p:spPr>
          <a:xfrm>
            <a:off x="514350" y="2589450"/>
            <a:ext cx="3600600" cy="3645900"/>
          </a:xfrm>
          <a:prstGeom prst="rect">
            <a:avLst/>
          </a:prstGeom>
          <a:noFill/>
          <a:ln>
            <a:noFill/>
          </a:ln>
        </p:spPr>
        <p:txBody>
          <a:bodyPr spcFirstLastPara="1" wrap="square" lIns="91425" tIns="45700" rIns="91425" bIns="45700" anchor="t" anchorCtr="0">
            <a:noAutofit/>
          </a:bodyPr>
          <a:lstStyle/>
          <a:p>
            <a:pPr marL="469900" indent="-342900">
              <a:buClr>
                <a:srgbClr val="169B28"/>
              </a:buClr>
              <a:buSzPts val="1600"/>
              <a:buFont typeface="Arial"/>
              <a:buAutoNum type="arabicPeriod"/>
            </a:pPr>
            <a:r>
              <a:rPr lang="fr-FR" sz="1200" dirty="0">
                <a:solidFill>
                  <a:srgbClr val="169B28"/>
                </a:solidFill>
                <a:latin typeface="Proxima Nova"/>
                <a:ea typeface="Proxima Nova"/>
                <a:cs typeface="Proxima Nova"/>
                <a:sym typeface="Proxima Nova"/>
              </a:rPr>
              <a:t>Dématérialiser les ateliers. Chaque participant récupère le maximum de composants de son côté avant l’atelier $$</a:t>
            </a:r>
          </a:p>
          <a:p>
            <a:pPr marL="469900" marR="0" lvl="0" indent="-342900" algn="l" rtl="0">
              <a:lnSpc>
                <a:spcPct val="100000"/>
              </a:lnSpc>
              <a:spcBef>
                <a:spcPts val="0"/>
              </a:spcBef>
              <a:spcAft>
                <a:spcPts val="0"/>
              </a:spcAft>
              <a:buClr>
                <a:srgbClr val="169B28"/>
              </a:buClr>
              <a:buSzPts val="1600"/>
              <a:buFont typeface="Arial"/>
              <a:buAutoNum type="arabicPeriod"/>
            </a:pPr>
            <a:endParaRPr sz="1050" b="0" i="0" u="none" strike="noStrike" cap="none" dirty="0">
              <a:solidFill>
                <a:srgbClr val="000000"/>
              </a:solidFill>
              <a:latin typeface="Arial"/>
              <a:ea typeface="Arial"/>
              <a:cs typeface="Arial"/>
              <a:sym typeface="Arial"/>
            </a:endParaRPr>
          </a:p>
          <a:p>
            <a:pPr marL="469900" marR="0" lvl="0" indent="-342900" algn="l" rtl="0">
              <a:lnSpc>
                <a:spcPct val="100000"/>
              </a:lnSpc>
              <a:spcBef>
                <a:spcPts val="600"/>
              </a:spcBef>
              <a:spcAft>
                <a:spcPts val="0"/>
              </a:spcAft>
              <a:buClr>
                <a:srgbClr val="169B28"/>
              </a:buClr>
              <a:buSzPts val="1600"/>
              <a:buFont typeface="Arial"/>
              <a:buAutoNum type="arabicPeriod"/>
            </a:pPr>
            <a:r>
              <a:rPr lang="fr-FR" sz="1200" dirty="0">
                <a:solidFill>
                  <a:srgbClr val="169B28"/>
                </a:solidFill>
                <a:latin typeface="Proxima Nova"/>
                <a:ea typeface="Proxima Nova"/>
                <a:cs typeface="Proxima Nova"/>
                <a:sym typeface="Proxima Nova"/>
              </a:rPr>
              <a:t>Malette à tout faire pour l’animateur de l’atelier. La mallette contient les outils et certains composants Cela permet aux participants de l’atelier de réaliser les criquets pendant l’atelier. $$</a:t>
            </a:r>
            <a:endParaRPr sz="1050" b="0" i="0" u="none" strike="noStrike" cap="none" dirty="0">
              <a:solidFill>
                <a:srgbClr val="000000"/>
              </a:solidFill>
              <a:latin typeface="Arial"/>
              <a:ea typeface="Arial"/>
              <a:cs typeface="Arial"/>
              <a:sym typeface="Arial"/>
            </a:endParaRPr>
          </a:p>
          <a:p>
            <a:pPr marL="469900" indent="-342900">
              <a:spcBef>
                <a:spcPts val="600"/>
              </a:spcBef>
              <a:buClr>
                <a:srgbClr val="169B28"/>
              </a:buClr>
              <a:buSzPts val="1600"/>
              <a:buFont typeface="Arial"/>
              <a:buAutoNum type="arabicPeriod"/>
            </a:pPr>
            <a:r>
              <a:rPr lang="fr-FR" sz="1200" dirty="0">
                <a:solidFill>
                  <a:srgbClr val="169B28"/>
                </a:solidFill>
                <a:latin typeface="Proxima Nova"/>
                <a:ea typeface="Proxima Nova"/>
                <a:cs typeface="Proxima Nova"/>
                <a:sym typeface="Proxima Nova"/>
              </a:rPr>
              <a:t>Repenser la conception du moteur, moteur le plus simple du monde! $$</a:t>
            </a:r>
          </a:p>
          <a:p>
            <a:pPr marL="469900" marR="0" lvl="0" indent="-342900" algn="l" rtl="0">
              <a:lnSpc>
                <a:spcPct val="100000"/>
              </a:lnSpc>
              <a:spcBef>
                <a:spcPts val="600"/>
              </a:spcBef>
              <a:spcAft>
                <a:spcPts val="0"/>
              </a:spcAft>
              <a:buClr>
                <a:srgbClr val="169B28"/>
              </a:buClr>
              <a:buSzPts val="1600"/>
              <a:buFont typeface="Arial"/>
              <a:buAutoNum type="arabicPeriod"/>
            </a:pPr>
            <a:endParaRPr sz="1050" b="0" i="0" u="none" strike="noStrike" cap="none" dirty="0">
              <a:solidFill>
                <a:srgbClr val="000000"/>
              </a:solidFill>
              <a:latin typeface="Arial"/>
              <a:ea typeface="Arial"/>
              <a:cs typeface="Arial"/>
              <a:sym typeface="Arial"/>
            </a:endParaRPr>
          </a:p>
          <a:p>
            <a:pPr marL="469900" marR="0" lvl="0" indent="-342900" algn="l" rtl="0">
              <a:lnSpc>
                <a:spcPct val="100000"/>
              </a:lnSpc>
              <a:spcBef>
                <a:spcPts val="600"/>
              </a:spcBef>
              <a:spcAft>
                <a:spcPts val="0"/>
              </a:spcAft>
              <a:buClr>
                <a:srgbClr val="169B28"/>
              </a:buClr>
              <a:buSzPts val="1600"/>
              <a:buFont typeface="Arial"/>
              <a:buAutoNum type="arabicPeriod"/>
            </a:pPr>
            <a:r>
              <a:rPr lang="fr-FR" sz="1200" b="0" i="0" u="none" strike="noStrike" cap="none" dirty="0">
                <a:solidFill>
                  <a:srgbClr val="169B28"/>
                </a:solidFill>
                <a:latin typeface="Proxima Nova"/>
                <a:ea typeface="Proxima Nova"/>
                <a:cs typeface="Proxima Nova"/>
                <a:sym typeface="Proxima Nova"/>
              </a:rPr>
              <a:t>XXX</a:t>
            </a:r>
            <a:endParaRPr sz="1050" b="0" i="0" u="none" strike="noStrike" cap="none" dirty="0">
              <a:solidFill>
                <a:srgbClr val="000000"/>
              </a:solidFill>
              <a:latin typeface="Arial"/>
              <a:ea typeface="Arial"/>
              <a:cs typeface="Arial"/>
              <a:sym typeface="Arial"/>
            </a:endParaRPr>
          </a:p>
          <a:p>
            <a:pPr marL="469900" marR="0" lvl="0" indent="-342900" algn="l" rtl="0">
              <a:lnSpc>
                <a:spcPct val="100000"/>
              </a:lnSpc>
              <a:spcBef>
                <a:spcPts val="600"/>
              </a:spcBef>
              <a:spcAft>
                <a:spcPts val="0"/>
              </a:spcAft>
              <a:buClr>
                <a:srgbClr val="169B28"/>
              </a:buClr>
              <a:buSzPts val="1600"/>
              <a:buFont typeface="Arial"/>
              <a:buAutoNum type="arabicPeriod"/>
            </a:pPr>
            <a:r>
              <a:rPr lang="fr-FR" sz="1200" b="0" i="0" u="none" strike="noStrike" cap="none" dirty="0">
                <a:solidFill>
                  <a:srgbClr val="169B28"/>
                </a:solidFill>
                <a:latin typeface="Proxima Nova"/>
                <a:ea typeface="Proxima Nova"/>
                <a:cs typeface="Proxima Nova"/>
                <a:sym typeface="Proxima Nova"/>
              </a:rPr>
              <a:t>XXX</a:t>
            </a:r>
            <a:endParaRPr sz="1050" b="0" i="0" u="none" strike="noStrike" cap="none" dirty="0">
              <a:solidFill>
                <a:srgbClr val="000000"/>
              </a:solidFill>
              <a:latin typeface="Arial"/>
              <a:ea typeface="Arial"/>
              <a:cs typeface="Arial"/>
              <a:sym typeface="Arial"/>
            </a:endParaRPr>
          </a:p>
          <a:p>
            <a:pPr marL="127000" marR="0" lvl="0" indent="0" algn="l" rtl="0">
              <a:lnSpc>
                <a:spcPct val="100000"/>
              </a:lnSpc>
              <a:spcBef>
                <a:spcPts val="600"/>
              </a:spcBef>
              <a:spcAft>
                <a:spcPts val="600"/>
              </a:spcAft>
              <a:buClr>
                <a:srgbClr val="000000"/>
              </a:buClr>
              <a:buSzPts val="1800"/>
              <a:buFont typeface="Arial"/>
              <a:buNone/>
            </a:pPr>
            <a:endParaRPr sz="1200" b="0" i="0" u="none" strike="noStrike" cap="none" dirty="0">
              <a:solidFill>
                <a:srgbClr val="169B28"/>
              </a:solidFill>
              <a:latin typeface="Proxima Nova"/>
              <a:ea typeface="Proxima Nova"/>
              <a:cs typeface="Proxima Nova"/>
              <a:sym typeface="Proxima Nova"/>
            </a:endParaRPr>
          </a:p>
        </p:txBody>
      </p:sp>
      <p:sp>
        <p:nvSpPr>
          <p:cNvPr id="303" name="Google Shape;303;ga399bc404e_0_814"/>
          <p:cNvSpPr/>
          <p:nvPr/>
        </p:nvSpPr>
        <p:spPr>
          <a:xfrm>
            <a:off x="4350550" y="2596121"/>
            <a:ext cx="3600600" cy="3645900"/>
          </a:xfrm>
          <a:prstGeom prst="rect">
            <a:avLst/>
          </a:prstGeom>
          <a:noFill/>
          <a:ln>
            <a:noFill/>
          </a:ln>
        </p:spPr>
        <p:txBody>
          <a:bodyPr spcFirstLastPara="1" wrap="square" lIns="91425" tIns="45700" rIns="91425" bIns="45700" anchor="t" anchorCtr="0">
            <a:noAutofit/>
          </a:bodyPr>
          <a:lstStyle/>
          <a:p>
            <a:pPr marL="469900" indent="-342900">
              <a:buClr>
                <a:srgbClr val="169B28"/>
              </a:buClr>
              <a:buSzPts val="1600"/>
              <a:buFont typeface="Arial"/>
              <a:buAutoNum type="arabicPeriod" startAt="6"/>
            </a:pPr>
            <a:r>
              <a:rPr lang="fr-FR" sz="1200" dirty="0">
                <a:solidFill>
                  <a:srgbClr val="169B28"/>
                </a:solidFill>
                <a:latin typeface="Proxima Nova"/>
                <a:ea typeface="Proxima Nova"/>
                <a:cs typeface="Proxima Nova"/>
                <a:sym typeface="Proxima Nova"/>
              </a:rPr>
              <a:t>Repenser les ambitions, atelier de sensibilisation ludique mettant en avant et expliquant les phénomènes physiques (magnétisme, électricité, moteur tournant).$$</a:t>
            </a:r>
          </a:p>
          <a:p>
            <a:pPr marL="469900" marR="0" lvl="0" indent="-342900" algn="l" rtl="0">
              <a:lnSpc>
                <a:spcPct val="100000"/>
              </a:lnSpc>
              <a:spcBef>
                <a:spcPts val="0"/>
              </a:spcBef>
              <a:spcAft>
                <a:spcPts val="0"/>
              </a:spcAft>
              <a:buClr>
                <a:srgbClr val="169B28"/>
              </a:buClr>
              <a:buSzPts val="1600"/>
              <a:buFont typeface="Arial"/>
              <a:buAutoNum type="arabicPeriod" startAt="6"/>
            </a:pPr>
            <a:endParaRPr sz="1050" b="0" i="0" u="none" strike="noStrike" cap="none" dirty="0">
              <a:solidFill>
                <a:srgbClr val="000000"/>
              </a:solidFill>
              <a:latin typeface="Arial"/>
              <a:ea typeface="Arial"/>
              <a:cs typeface="Arial"/>
              <a:sym typeface="Arial"/>
            </a:endParaRPr>
          </a:p>
          <a:p>
            <a:pPr marL="469900" indent="-342900">
              <a:spcBef>
                <a:spcPts val="600"/>
              </a:spcBef>
              <a:buClr>
                <a:srgbClr val="169B28"/>
              </a:buClr>
              <a:buSzPts val="1600"/>
              <a:buFont typeface="Arial"/>
              <a:buAutoNum type="arabicPeriod" startAt="6"/>
            </a:pPr>
            <a:r>
              <a:rPr lang="fr-FR" sz="1200" dirty="0">
                <a:solidFill>
                  <a:srgbClr val="169B28"/>
                </a:solidFill>
                <a:latin typeface="Proxima Nova"/>
                <a:ea typeface="Proxima Nova"/>
                <a:cs typeface="Proxima Nova"/>
                <a:sym typeface="Proxima Nova"/>
              </a:rPr>
              <a:t>Cibler les institutions dans pour lesquelles seront présentés ateliers (collèges, écoles primaires, centres de loisirs, clubs thématiques)$$</a:t>
            </a:r>
          </a:p>
          <a:p>
            <a:pPr marL="469900" marR="0" lvl="0" indent="-342900" algn="l" rtl="0">
              <a:lnSpc>
                <a:spcPct val="100000"/>
              </a:lnSpc>
              <a:spcBef>
                <a:spcPts val="600"/>
              </a:spcBef>
              <a:spcAft>
                <a:spcPts val="0"/>
              </a:spcAft>
              <a:buClr>
                <a:srgbClr val="169B28"/>
              </a:buClr>
              <a:buSzPts val="1600"/>
              <a:buFont typeface="Arial"/>
              <a:buAutoNum type="arabicPeriod" startAt="6"/>
            </a:pPr>
            <a:endParaRPr sz="1050" b="0" i="0" u="none" strike="noStrike" cap="none" dirty="0">
              <a:solidFill>
                <a:srgbClr val="000000"/>
              </a:solidFill>
              <a:latin typeface="Arial"/>
              <a:ea typeface="Arial"/>
              <a:cs typeface="Arial"/>
              <a:sym typeface="Arial"/>
            </a:endParaRPr>
          </a:p>
          <a:p>
            <a:pPr marL="469900" indent="-342900">
              <a:spcBef>
                <a:spcPts val="600"/>
              </a:spcBef>
              <a:buClr>
                <a:srgbClr val="169B28"/>
              </a:buClr>
              <a:buSzPts val="1600"/>
              <a:buFont typeface="Arial"/>
              <a:buAutoNum type="arabicPeriod" startAt="6"/>
            </a:pPr>
            <a:r>
              <a:rPr lang="fr-FR" sz="1200" dirty="0">
                <a:solidFill>
                  <a:srgbClr val="169B28"/>
                </a:solidFill>
                <a:latin typeface="Proxima Nova"/>
                <a:ea typeface="Proxima Nova"/>
                <a:cs typeface="Proxima Nova"/>
                <a:sym typeface="Proxima Nova"/>
              </a:rPr>
              <a:t>Créer des partenariats avec des acteurs privés recevant du public qui distribueront les kits auprès des particuliers pour valoriser des comportements citoyens par exemple ramener les piles au supermarché, les ampoules, … $$</a:t>
            </a:r>
          </a:p>
          <a:p>
            <a:pPr marL="469900" marR="0" lvl="0" indent="-342900" algn="l" rtl="0">
              <a:lnSpc>
                <a:spcPct val="100000"/>
              </a:lnSpc>
              <a:spcBef>
                <a:spcPts val="600"/>
              </a:spcBef>
              <a:spcAft>
                <a:spcPts val="0"/>
              </a:spcAft>
              <a:buClr>
                <a:srgbClr val="169B28"/>
              </a:buClr>
              <a:buSzPts val="1600"/>
              <a:buFont typeface="Arial"/>
              <a:buAutoNum type="arabicPeriod" startAt="6"/>
            </a:pPr>
            <a:endParaRPr sz="1050" b="0" i="0" u="none" strike="noStrike" cap="none" dirty="0">
              <a:solidFill>
                <a:srgbClr val="000000"/>
              </a:solidFill>
              <a:latin typeface="Arial"/>
              <a:ea typeface="Arial"/>
              <a:cs typeface="Arial"/>
              <a:sym typeface="Arial"/>
            </a:endParaRPr>
          </a:p>
          <a:p>
            <a:pPr marL="469900" marR="0" lvl="0" indent="-342900" algn="l" rtl="0">
              <a:lnSpc>
                <a:spcPct val="100000"/>
              </a:lnSpc>
              <a:spcBef>
                <a:spcPts val="600"/>
              </a:spcBef>
              <a:spcAft>
                <a:spcPts val="0"/>
              </a:spcAft>
              <a:buClr>
                <a:srgbClr val="169B28"/>
              </a:buClr>
              <a:buSzPts val="1600"/>
              <a:buFont typeface="Arial"/>
              <a:buAutoNum type="arabicPeriod" startAt="6"/>
            </a:pPr>
            <a:r>
              <a:rPr lang="fr-FR" sz="1200" b="0" i="0" u="none" strike="noStrike" cap="none" dirty="0">
                <a:solidFill>
                  <a:srgbClr val="169B28"/>
                </a:solidFill>
                <a:latin typeface="Proxima Nova"/>
                <a:ea typeface="Proxima Nova"/>
                <a:cs typeface="Proxima Nova"/>
                <a:sym typeface="Proxima Nova"/>
              </a:rPr>
              <a:t>XXX</a:t>
            </a:r>
            <a:endParaRPr sz="1050" b="0" i="0" u="none" strike="noStrike" cap="none" dirty="0">
              <a:solidFill>
                <a:srgbClr val="000000"/>
              </a:solidFill>
              <a:latin typeface="Arial"/>
              <a:ea typeface="Arial"/>
              <a:cs typeface="Arial"/>
              <a:sym typeface="Arial"/>
            </a:endParaRPr>
          </a:p>
          <a:p>
            <a:pPr marL="469900" marR="0" lvl="0" indent="-342900" algn="l" rtl="0">
              <a:lnSpc>
                <a:spcPct val="100000"/>
              </a:lnSpc>
              <a:spcBef>
                <a:spcPts val="600"/>
              </a:spcBef>
              <a:spcAft>
                <a:spcPts val="0"/>
              </a:spcAft>
              <a:buClr>
                <a:srgbClr val="169B28"/>
              </a:buClr>
              <a:buSzPts val="1600"/>
              <a:buFont typeface="Arial"/>
              <a:buAutoNum type="arabicPeriod" startAt="6"/>
            </a:pPr>
            <a:r>
              <a:rPr lang="fr-FR" sz="1200" b="0" i="0" u="none" strike="noStrike" cap="none" dirty="0">
                <a:solidFill>
                  <a:srgbClr val="169B28"/>
                </a:solidFill>
                <a:latin typeface="Proxima Nova"/>
                <a:ea typeface="Proxima Nova"/>
                <a:cs typeface="Proxima Nova"/>
                <a:sym typeface="Proxima Nova"/>
              </a:rPr>
              <a:t>XXX</a:t>
            </a:r>
            <a:endParaRPr sz="1050" b="0" i="0" u="none" strike="noStrike" cap="none" dirty="0">
              <a:solidFill>
                <a:srgbClr val="000000"/>
              </a:solidFill>
              <a:latin typeface="Arial"/>
              <a:ea typeface="Arial"/>
              <a:cs typeface="Arial"/>
              <a:sym typeface="Arial"/>
            </a:endParaRPr>
          </a:p>
          <a:p>
            <a:pPr marL="127000" marR="0" lvl="0" indent="0" algn="l" rtl="0">
              <a:lnSpc>
                <a:spcPct val="100000"/>
              </a:lnSpc>
              <a:spcBef>
                <a:spcPts val="600"/>
              </a:spcBef>
              <a:spcAft>
                <a:spcPts val="600"/>
              </a:spcAft>
              <a:buClr>
                <a:srgbClr val="000000"/>
              </a:buClr>
              <a:buSzPts val="1800"/>
              <a:buFont typeface="Arial"/>
              <a:buNone/>
            </a:pPr>
            <a:endParaRPr sz="1200" b="0" i="0" u="none" strike="noStrike" cap="none" dirty="0">
              <a:solidFill>
                <a:srgbClr val="169B28"/>
              </a:solidFill>
              <a:latin typeface="Proxima Nova"/>
              <a:ea typeface="Proxima Nova"/>
              <a:cs typeface="Proxima Nova"/>
              <a:sym typeface="Proxima Nova"/>
            </a:endParaRPr>
          </a:p>
        </p:txBody>
      </p:sp>
      <p:sp>
        <p:nvSpPr>
          <p:cNvPr id="304" name="Google Shape;304;ga399bc404e_0_814"/>
          <p:cNvSpPr/>
          <p:nvPr/>
        </p:nvSpPr>
        <p:spPr>
          <a:xfrm>
            <a:off x="8186750" y="2596121"/>
            <a:ext cx="3600600" cy="3645900"/>
          </a:xfrm>
          <a:prstGeom prst="rect">
            <a:avLst/>
          </a:prstGeom>
          <a:noFill/>
          <a:ln>
            <a:noFill/>
          </a:ln>
        </p:spPr>
        <p:txBody>
          <a:bodyPr spcFirstLastPara="1" wrap="square" lIns="91425" tIns="45700" rIns="91425" bIns="45700" anchor="t" anchorCtr="0">
            <a:noAutofit/>
          </a:bodyPr>
          <a:lstStyle/>
          <a:p>
            <a:pPr marL="469900" indent="-342900">
              <a:buClr>
                <a:srgbClr val="169B28"/>
              </a:buClr>
              <a:buSzPts val="1600"/>
              <a:buFont typeface="Arial"/>
              <a:buAutoNum type="arabicPeriod" startAt="11"/>
            </a:pPr>
            <a:r>
              <a:rPr lang="fr-FR" sz="1200" dirty="0">
                <a:solidFill>
                  <a:srgbClr val="169B28"/>
                </a:solidFill>
                <a:latin typeface="Proxima Nova"/>
                <a:ea typeface="Proxima Nova"/>
                <a:cs typeface="Proxima Nova"/>
                <a:sym typeface="Proxima Nova"/>
              </a:rPr>
              <a:t>Créer des partenariats avec des acteurs privés recevant du public qui distribueront les kits auprès des particuliers pour valoriser des comportements citoyens par exemple ramener les piles au supermarché, les ampoules, … $$</a:t>
            </a:r>
          </a:p>
          <a:p>
            <a:pPr marL="469900" marR="0" lvl="0" indent="-342900" algn="l" rtl="0">
              <a:lnSpc>
                <a:spcPct val="100000"/>
              </a:lnSpc>
              <a:spcBef>
                <a:spcPts val="0"/>
              </a:spcBef>
              <a:spcAft>
                <a:spcPts val="0"/>
              </a:spcAft>
              <a:buClr>
                <a:srgbClr val="169B28"/>
              </a:buClr>
              <a:buSzPts val="1600"/>
              <a:buFont typeface="Arial"/>
              <a:buAutoNum type="arabicPeriod" startAt="11"/>
            </a:pPr>
            <a:endParaRPr sz="1200" b="0" i="0" u="none" strike="noStrike" cap="none" dirty="0">
              <a:solidFill>
                <a:srgbClr val="000000"/>
              </a:solidFill>
              <a:latin typeface="Arial"/>
              <a:ea typeface="Arial"/>
              <a:cs typeface="Arial"/>
              <a:sym typeface="Arial"/>
            </a:endParaRPr>
          </a:p>
          <a:p>
            <a:pPr marL="469900" indent="-342900">
              <a:spcBef>
                <a:spcPts val="600"/>
              </a:spcBef>
              <a:buClr>
                <a:srgbClr val="169B28"/>
              </a:buClr>
              <a:buSzPts val="1600"/>
              <a:buFont typeface="Arial"/>
              <a:buAutoNum type="arabicPeriod" startAt="11"/>
            </a:pPr>
            <a:r>
              <a:rPr lang="fr-FR" sz="1200" dirty="0">
                <a:solidFill>
                  <a:srgbClr val="169B28"/>
                </a:solidFill>
                <a:latin typeface="Proxima Nova"/>
                <a:ea typeface="Proxima Nova"/>
                <a:cs typeface="Proxima Nova"/>
                <a:sym typeface="Proxima Nova"/>
              </a:rPr>
              <a:t>Ambitions, incarner la contre culture : réaliser les criquet à partir de boite de Big Mac, les ailes avec les sets de tables , … </a:t>
            </a:r>
          </a:p>
          <a:p>
            <a:pPr marL="469900" marR="0" lvl="0" indent="-342900" algn="l" rtl="0">
              <a:lnSpc>
                <a:spcPct val="100000"/>
              </a:lnSpc>
              <a:spcBef>
                <a:spcPts val="600"/>
              </a:spcBef>
              <a:spcAft>
                <a:spcPts val="0"/>
              </a:spcAft>
              <a:buClr>
                <a:srgbClr val="169B28"/>
              </a:buClr>
              <a:buSzPts val="1600"/>
              <a:buFont typeface="Arial"/>
              <a:buAutoNum type="arabicPeriod" startAt="11"/>
            </a:pPr>
            <a:endParaRPr sz="1200" b="0" i="0" u="none" strike="noStrike" cap="none" dirty="0">
              <a:solidFill>
                <a:srgbClr val="000000"/>
              </a:solidFill>
              <a:latin typeface="Arial"/>
              <a:ea typeface="Arial"/>
              <a:cs typeface="Arial"/>
              <a:sym typeface="Arial"/>
            </a:endParaRPr>
          </a:p>
          <a:p>
            <a:pPr marL="469900" indent="-342900">
              <a:spcBef>
                <a:spcPts val="600"/>
              </a:spcBef>
              <a:buClr>
                <a:srgbClr val="169B28"/>
              </a:buClr>
              <a:buSzPts val="1600"/>
              <a:buFont typeface="Arial"/>
              <a:buAutoNum type="arabicPeriod" startAt="11"/>
            </a:pPr>
            <a:r>
              <a:rPr lang="fr-FR" sz="1200" dirty="0">
                <a:solidFill>
                  <a:srgbClr val="169B28"/>
                </a:solidFill>
                <a:latin typeface="Proxima Nova"/>
                <a:ea typeface="Proxima Nova"/>
                <a:cs typeface="Proxima Nova"/>
                <a:sym typeface="Proxima Nova"/>
              </a:rPr>
              <a:t>Repenser la conception du support du criquet: contient la pile et devient un élément constitutif du circuit électrique qui alimente le moteur du criquet </a:t>
            </a:r>
            <a:r>
              <a:rPr lang="fr-FR" sz="1200" i="1" dirty="0">
                <a:solidFill>
                  <a:srgbClr val="169B28"/>
                </a:solidFill>
                <a:latin typeface="Proxima Nova"/>
                <a:ea typeface="Proxima Nova"/>
                <a:cs typeface="Proxima Nova"/>
                <a:sym typeface="Proxima Nova"/>
              </a:rPr>
              <a:t>(le coup de cœur de l’équipe)</a:t>
            </a:r>
          </a:p>
          <a:p>
            <a:pPr marL="469900" marR="0" lvl="0" indent="-342900" algn="l" rtl="0">
              <a:lnSpc>
                <a:spcPct val="100000"/>
              </a:lnSpc>
              <a:spcBef>
                <a:spcPts val="600"/>
              </a:spcBef>
              <a:spcAft>
                <a:spcPts val="0"/>
              </a:spcAft>
              <a:buClr>
                <a:srgbClr val="169B28"/>
              </a:buClr>
              <a:buSzPts val="1600"/>
              <a:buFont typeface="Arial"/>
              <a:buAutoNum type="arabicPeriod" startAt="11"/>
            </a:pPr>
            <a:endParaRPr sz="1200" b="0" i="0" u="none" strike="noStrike" cap="none" dirty="0">
              <a:solidFill>
                <a:srgbClr val="000000"/>
              </a:solidFill>
              <a:latin typeface="Arial"/>
              <a:ea typeface="Arial"/>
              <a:cs typeface="Arial"/>
              <a:sym typeface="Arial"/>
            </a:endParaRPr>
          </a:p>
          <a:p>
            <a:pPr marL="469900" marR="0" lvl="0" indent="-342900" algn="l" rtl="0">
              <a:lnSpc>
                <a:spcPct val="100000"/>
              </a:lnSpc>
              <a:spcBef>
                <a:spcPts val="600"/>
              </a:spcBef>
              <a:spcAft>
                <a:spcPts val="0"/>
              </a:spcAft>
              <a:buClr>
                <a:srgbClr val="169B28"/>
              </a:buClr>
              <a:buSzPts val="1600"/>
              <a:buFont typeface="Arial"/>
              <a:buAutoNum type="arabicPeriod" startAt="11"/>
            </a:pPr>
            <a:r>
              <a:rPr lang="fr-FR" sz="1200" b="0" i="0" u="none" strike="noStrike" cap="none" dirty="0">
                <a:solidFill>
                  <a:srgbClr val="169B28"/>
                </a:solidFill>
                <a:latin typeface="Proxima Nova"/>
                <a:ea typeface="Proxima Nova"/>
                <a:cs typeface="Proxima Nova"/>
                <a:sym typeface="Proxima Nova"/>
              </a:rPr>
              <a:t>XXX</a:t>
            </a:r>
            <a:endParaRPr sz="1200" b="0" i="0" u="none" strike="noStrike" cap="none" dirty="0">
              <a:solidFill>
                <a:srgbClr val="000000"/>
              </a:solidFill>
              <a:latin typeface="Arial"/>
              <a:ea typeface="Arial"/>
              <a:cs typeface="Arial"/>
              <a:sym typeface="Arial"/>
            </a:endParaRPr>
          </a:p>
          <a:p>
            <a:pPr marL="469900" marR="0" lvl="0" indent="-342900" algn="l" rtl="0">
              <a:lnSpc>
                <a:spcPct val="100000"/>
              </a:lnSpc>
              <a:spcBef>
                <a:spcPts val="600"/>
              </a:spcBef>
              <a:spcAft>
                <a:spcPts val="0"/>
              </a:spcAft>
              <a:buClr>
                <a:srgbClr val="169B28"/>
              </a:buClr>
              <a:buSzPts val="1600"/>
              <a:buFont typeface="Arial"/>
              <a:buAutoNum type="arabicPeriod" startAt="11"/>
            </a:pPr>
            <a:r>
              <a:rPr lang="fr-FR" sz="1200" b="0" i="0" u="none" strike="noStrike" cap="none" dirty="0">
                <a:solidFill>
                  <a:srgbClr val="169B28"/>
                </a:solidFill>
                <a:latin typeface="Proxima Nova"/>
                <a:ea typeface="Proxima Nova"/>
                <a:cs typeface="Proxima Nova"/>
                <a:sym typeface="Proxima Nova"/>
              </a:rPr>
              <a:t>XXX</a:t>
            </a:r>
            <a:endParaRPr sz="1200" b="0" i="0" u="none" strike="noStrike" cap="none" dirty="0">
              <a:solidFill>
                <a:srgbClr val="000000"/>
              </a:solidFill>
              <a:latin typeface="Arial"/>
              <a:ea typeface="Arial"/>
              <a:cs typeface="Arial"/>
              <a:sym typeface="Arial"/>
            </a:endParaRPr>
          </a:p>
          <a:p>
            <a:pPr marL="127000" marR="0" lvl="0" indent="0" algn="l" rtl="0">
              <a:lnSpc>
                <a:spcPct val="100000"/>
              </a:lnSpc>
              <a:spcBef>
                <a:spcPts val="600"/>
              </a:spcBef>
              <a:spcAft>
                <a:spcPts val="600"/>
              </a:spcAft>
              <a:buClr>
                <a:srgbClr val="000000"/>
              </a:buClr>
              <a:buSzPts val="1800"/>
              <a:buFont typeface="Arial"/>
              <a:buNone/>
            </a:pPr>
            <a:endParaRPr sz="1200" b="0" i="0" u="none" strike="noStrike" cap="none" dirty="0">
              <a:solidFill>
                <a:srgbClr val="169B28"/>
              </a:solidFill>
              <a:latin typeface="Proxima Nova"/>
              <a:ea typeface="Proxima Nova"/>
              <a:cs typeface="Proxima Nova"/>
              <a:sym typeface="Proxima Nova"/>
            </a:endParaRPr>
          </a:p>
        </p:txBody>
      </p:sp>
    </p:spTree>
    <p:extLst>
      <p:ext uri="{BB962C8B-B14F-4D97-AF65-F5344CB8AC3E}">
        <p14:creationId xmlns:p14="http://schemas.microsoft.com/office/powerpoint/2010/main" val="103867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95675bf76a_0_351"/>
          <p:cNvSpPr txBox="1"/>
          <p:nvPr/>
        </p:nvSpPr>
        <p:spPr>
          <a:xfrm>
            <a:off x="1464024" y="897924"/>
            <a:ext cx="9957955" cy="5342455"/>
          </a:xfrm>
          <a:prstGeom prst="rect">
            <a:avLst/>
          </a:prstGeom>
          <a:noFill/>
          <a:ln>
            <a:noFill/>
          </a:ln>
        </p:spPr>
        <p:txBody>
          <a:bodyPr spcFirstLastPara="1" wrap="square" lIns="91425" tIns="45700" rIns="91425" bIns="45700" anchor="t" anchorCtr="0">
            <a:noAutofit/>
          </a:bodyPr>
          <a:lstStyle/>
          <a:p>
            <a:pPr lvl="0">
              <a:spcBef>
                <a:spcPts val="1200"/>
              </a:spcBef>
              <a:buSzPts val="3600"/>
            </a:pPr>
            <a:r>
              <a:rPr lang="fr-FR" sz="3600" b="1" i="0" u="none" strike="noStrike" cap="none" dirty="0">
                <a:solidFill>
                  <a:srgbClr val="242B2C"/>
                </a:solidFill>
                <a:latin typeface="Proxima Nova"/>
                <a:ea typeface="Proxima Nova"/>
                <a:cs typeface="Proxima Nova"/>
                <a:sym typeface="Proxima Nova"/>
              </a:rPr>
              <a:t>Choisir l’idée gagnante </a:t>
            </a:r>
            <a:r>
              <a:rPr lang="fr-FR" sz="2800" b="1" dirty="0">
                <a:solidFill>
                  <a:srgbClr val="242B2C"/>
                </a:solidFill>
                <a:latin typeface="Proxima Nova"/>
                <a:ea typeface="Proxima Nova"/>
                <a:cs typeface="Proxima Nova"/>
                <a:sym typeface="Proxima Nova"/>
              </a:rPr>
              <a:t>- </a:t>
            </a:r>
            <a:r>
              <a:rPr lang="fr-FR" sz="2400" b="1" dirty="0">
                <a:latin typeface="Proxima Nova"/>
                <a:ea typeface="Proxima Nova"/>
                <a:cs typeface="Proxima Nova"/>
                <a:sym typeface="Proxima Nova"/>
              </a:rPr>
              <a:t>14h50 à 14h55</a:t>
            </a:r>
          </a:p>
          <a:p>
            <a:pPr marL="0" marR="0" lvl="0" indent="0" algn="l" rtl="0">
              <a:lnSpc>
                <a:spcPct val="100000"/>
              </a:lnSpc>
              <a:spcBef>
                <a:spcPts val="1200"/>
              </a:spcBef>
              <a:spcAft>
                <a:spcPts val="0"/>
              </a:spcAft>
              <a:buClr>
                <a:srgbClr val="000000"/>
              </a:buClr>
              <a:buSzPts val="3600"/>
              <a:buFont typeface="Arial"/>
              <a:buNone/>
            </a:pPr>
            <a:endParaRPr sz="2400" b="1" i="0" u="none" strike="noStrike" cap="none" dirty="0">
              <a:solidFill>
                <a:srgbClr val="242B2C"/>
              </a:solidFill>
              <a:latin typeface="Proxima Nova"/>
              <a:ea typeface="Proxima Nova"/>
              <a:cs typeface="Proxima Nova"/>
              <a:sym typeface="Proxima Nova"/>
            </a:endParaRPr>
          </a:p>
          <a:p>
            <a:pPr marL="457200" marR="0" lvl="0" indent="-457200" algn="l" rtl="0">
              <a:lnSpc>
                <a:spcPct val="100000"/>
              </a:lnSpc>
              <a:spcBef>
                <a:spcPts val="1200"/>
              </a:spcBef>
              <a:spcAft>
                <a:spcPts val="0"/>
              </a:spcAft>
              <a:buClr>
                <a:srgbClr val="242B2C"/>
              </a:buClr>
              <a:buSzPts val="2400"/>
              <a:buFont typeface="Calibri"/>
              <a:buAutoNum type="arabicPeriod"/>
            </a:pPr>
            <a:r>
              <a:rPr lang="fr-FR" sz="2400" b="0" i="0" u="none" strike="noStrike" cap="none" dirty="0">
                <a:solidFill>
                  <a:srgbClr val="242B2C"/>
                </a:solidFill>
                <a:latin typeface="Proxima Nova"/>
                <a:ea typeface="Proxima Nova"/>
                <a:cs typeface="Proxima Nova"/>
                <a:sym typeface="Proxima Nova"/>
              </a:rPr>
              <a:t>Chaque membre de l’équipe dispose de 3 votes qui peut attribuer comme il le souhaite (mettre 3 votes sur 1 idée ou 1 vote sur 3 idées)</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242B2C"/>
              </a:buClr>
              <a:buSzPts val="2400"/>
              <a:buFont typeface="Calibri"/>
              <a:buAutoNum type="arabicPeriod"/>
            </a:pPr>
            <a:r>
              <a:rPr lang="fr-FR" sz="2400" b="0" i="0" u="none" strike="noStrike" cap="none" dirty="0">
                <a:solidFill>
                  <a:srgbClr val="242B2C"/>
                </a:solidFill>
                <a:latin typeface="Proxima Nova"/>
                <a:ea typeface="Proxima Nova"/>
                <a:cs typeface="Proxima Nova"/>
                <a:sym typeface="Proxima Nova"/>
              </a:rPr>
              <a:t>L’idée qui remporte le plus grand nombre de votes sera prototypée</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rgbClr val="242B2C"/>
              </a:buClr>
              <a:buSzPts val="2400"/>
              <a:buFont typeface="Calibri"/>
              <a:buNone/>
            </a:pPr>
            <a:endParaRPr sz="2400" b="0" i="0" u="none" strike="noStrike" cap="none" dirty="0">
              <a:solidFill>
                <a:srgbClr val="242B2C"/>
              </a:solidFill>
              <a:latin typeface="Proxima Nova"/>
              <a:ea typeface="Proxima Nova"/>
              <a:cs typeface="Proxima Nova"/>
              <a:sym typeface="Proxima Nova"/>
            </a:endParaRPr>
          </a:p>
          <a:p>
            <a:pPr marL="0" marR="0" lvl="0" indent="0" algn="l" rtl="0">
              <a:lnSpc>
                <a:spcPct val="100000"/>
              </a:lnSpc>
              <a:spcBef>
                <a:spcPts val="1200"/>
              </a:spcBef>
              <a:spcAft>
                <a:spcPts val="0"/>
              </a:spcAft>
              <a:buClr>
                <a:srgbClr val="000000"/>
              </a:buClr>
              <a:buSzPts val="2400"/>
              <a:buFont typeface="Arial"/>
              <a:buNone/>
            </a:pPr>
            <a:r>
              <a:rPr lang="fr-FR" sz="2400" b="0" i="0" u="none" strike="noStrike" cap="none" dirty="0">
                <a:solidFill>
                  <a:srgbClr val="242B2C"/>
                </a:solidFill>
                <a:latin typeface="Proxima Nova"/>
                <a:ea typeface="Proxima Nova"/>
                <a:cs typeface="Proxima Nova"/>
                <a:sym typeface="Proxima Nova"/>
              </a:rPr>
              <a:t>Revenez à la page précédente et votez en ajoutant 3 </a:t>
            </a:r>
            <a:r>
              <a:rPr lang="fr-FR" sz="2400" b="1" dirty="0">
                <a:solidFill>
                  <a:srgbClr val="242B2C"/>
                </a:solidFill>
                <a:latin typeface="Proxima Nova"/>
                <a:ea typeface="Proxima Nova"/>
                <a:cs typeface="Proxima Nova"/>
                <a:sym typeface="Proxima Nova"/>
              </a:rPr>
              <a:t>$</a:t>
            </a:r>
            <a:r>
              <a:rPr lang="fr-FR" sz="2400" b="0" i="0" u="none" strike="noStrike" cap="none" dirty="0">
                <a:solidFill>
                  <a:srgbClr val="242B2C"/>
                </a:solidFill>
                <a:latin typeface="Proxima Nova"/>
                <a:ea typeface="Proxima Nova"/>
                <a:cs typeface="Proxima Nova"/>
                <a:sym typeface="Proxima Nova"/>
              </a:rPr>
              <a:t> devant la ou les idées choisies.</a:t>
            </a:r>
            <a:endParaRPr sz="2400" b="0" i="0" u="none" strike="noStrike" cap="none" dirty="0">
              <a:solidFill>
                <a:srgbClr val="242B2C"/>
              </a:solidFill>
              <a:latin typeface="Proxima Nova"/>
              <a:ea typeface="Proxima Nova"/>
              <a:cs typeface="Proxima Nova"/>
              <a:sym typeface="Proxima Nova"/>
            </a:endParaRPr>
          </a:p>
        </p:txBody>
      </p:sp>
      <p:sp>
        <p:nvSpPr>
          <p:cNvPr id="310" name="Google Shape;310;g95675bf76a_0_351"/>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11" name="Google Shape;311;g95675bf76a_0_351"/>
          <p:cNvSpPr/>
          <p:nvPr/>
        </p:nvSpPr>
        <p:spPr>
          <a:xfrm rot="-5400000">
            <a:off x="-3102705" y="3106353"/>
            <a:ext cx="6858000" cy="645300"/>
          </a:xfrm>
          <a:prstGeom prst="rect">
            <a:avLst/>
          </a:prstGeom>
          <a:solidFill>
            <a:srgbClr val="169B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lt1"/>
                </a:solidFill>
                <a:latin typeface="Proxima Nova"/>
                <a:ea typeface="Proxima Nova"/>
                <a:cs typeface="Proxima Nova"/>
                <a:sym typeface="Proxima Nova"/>
              </a:rPr>
              <a:t>IDÉATION</a:t>
            </a:r>
            <a:endParaRPr sz="2400" b="1"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9B28"/>
        </a:solidFill>
        <a:effectLst/>
      </p:bgPr>
    </p:bg>
    <p:spTree>
      <p:nvGrpSpPr>
        <p:cNvPr id="1" name="Shape 315"/>
        <p:cNvGrpSpPr/>
        <p:nvPr/>
      </p:nvGrpSpPr>
      <p:grpSpPr>
        <a:xfrm>
          <a:off x="0" y="0"/>
          <a:ext cx="0" cy="0"/>
          <a:chOff x="0" y="0"/>
          <a:chExt cx="0" cy="0"/>
        </a:xfrm>
      </p:grpSpPr>
      <p:sp>
        <p:nvSpPr>
          <p:cNvPr id="316" name="Google Shape;316;ga399bc404e_0_835"/>
          <p:cNvSpPr txBox="1"/>
          <p:nvPr/>
        </p:nvSpPr>
        <p:spPr>
          <a:xfrm>
            <a:off x="0" y="0"/>
            <a:ext cx="12192000" cy="119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Proxima Nova"/>
              <a:buNone/>
            </a:pPr>
            <a:r>
              <a:rPr lang="fr-FR" sz="3000" b="1" i="0" u="none" strike="noStrike" cap="none" dirty="0">
                <a:solidFill>
                  <a:srgbClr val="169B28"/>
                </a:solidFill>
                <a:latin typeface="Proxima Nova"/>
                <a:ea typeface="Proxima Nova"/>
                <a:cs typeface="Proxima Nova"/>
                <a:sym typeface="Proxima Nova"/>
              </a:rPr>
              <a:t>IDÉATION – Notre solution</a:t>
            </a:r>
            <a:endParaRPr sz="3000" b="1" i="0" u="none" strike="noStrike" cap="none" dirty="0">
              <a:solidFill>
                <a:srgbClr val="169B28"/>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1"/>
              </a:buClr>
              <a:buSzPts val="1800"/>
              <a:buFont typeface="Proxima Nova"/>
              <a:buNone/>
            </a:pPr>
            <a:r>
              <a:rPr lang="fr-FR" sz="2300" b="0" i="0" u="none" strike="noStrike" cap="none" dirty="0">
                <a:solidFill>
                  <a:schemeClr val="dk1"/>
                </a:solidFill>
                <a:latin typeface="Proxima Nova"/>
                <a:ea typeface="Proxima Nova"/>
                <a:cs typeface="Proxima Nova"/>
                <a:sym typeface="Proxima Nova"/>
              </a:rPr>
              <a:t>14h55 à 15h00</a:t>
            </a:r>
            <a:endParaRPr sz="3000" b="1" i="0" u="none" strike="noStrike" cap="none" dirty="0">
              <a:solidFill>
                <a:srgbClr val="0055F5"/>
              </a:solidFill>
              <a:latin typeface="Proxima Nova"/>
              <a:ea typeface="Proxima Nova"/>
              <a:cs typeface="Proxima Nova"/>
              <a:sym typeface="Proxima Nova"/>
            </a:endParaRPr>
          </a:p>
        </p:txBody>
      </p:sp>
      <p:sp>
        <p:nvSpPr>
          <p:cNvPr id="317" name="Google Shape;317;ga399bc404e_0_835"/>
          <p:cNvSpPr txBox="1"/>
          <p:nvPr/>
        </p:nvSpPr>
        <p:spPr>
          <a:xfrm>
            <a:off x="509491" y="2510525"/>
            <a:ext cx="11173018" cy="3489222"/>
          </a:xfrm>
          <a:prstGeom prst="rect">
            <a:avLst/>
          </a:prstGeom>
          <a:solidFill>
            <a:srgbClr val="FFFFFF"/>
          </a:solidFill>
          <a:ln>
            <a:noFill/>
          </a:ln>
        </p:spPr>
        <p:txBody>
          <a:bodyPr spcFirstLastPara="1" wrap="square" lIns="360000" tIns="360000" rIns="360000" bIns="360000" anchor="t" anchorCtr="0">
            <a:noAutofit/>
          </a:bodyPr>
          <a:lstStyle/>
          <a:p>
            <a:pPr marL="0" marR="0" lvl="0" indent="0" algn="l" rtl="0">
              <a:lnSpc>
                <a:spcPct val="100000"/>
              </a:lnSpc>
              <a:spcBef>
                <a:spcPts val="0"/>
              </a:spcBef>
              <a:spcAft>
                <a:spcPts val="0"/>
              </a:spcAft>
              <a:buClr>
                <a:schemeClr val="dk1"/>
              </a:buClr>
              <a:buSzPts val="1600"/>
              <a:buFont typeface="Arial"/>
              <a:buNone/>
            </a:pPr>
            <a:endParaRPr sz="2400" b="0" i="0" u="none" strike="noStrike" cap="none" dirty="0">
              <a:solidFill>
                <a:srgbClr val="159B28"/>
              </a:solidFill>
              <a:latin typeface="Proxima Nova"/>
              <a:ea typeface="Proxima Nova"/>
              <a:cs typeface="Proxima Nova"/>
              <a:sym typeface="Proxima Nova"/>
            </a:endParaRPr>
          </a:p>
        </p:txBody>
      </p:sp>
      <p:sp>
        <p:nvSpPr>
          <p:cNvPr id="5" name="Google Shape;290;ga399bc404e_0_804">
            <a:extLst>
              <a:ext uri="{FF2B5EF4-FFF2-40B4-BE49-F238E27FC236}">
                <a16:creationId xmlns:a16="http://schemas.microsoft.com/office/drawing/2014/main" id="{771F7EE6-0273-4D93-8E83-73E324ABA238}"/>
              </a:ext>
            </a:extLst>
          </p:cNvPr>
          <p:cNvSpPr/>
          <p:nvPr/>
        </p:nvSpPr>
        <p:spPr>
          <a:xfrm>
            <a:off x="942600" y="3099236"/>
            <a:ext cx="8679702" cy="2311800"/>
          </a:xfrm>
          <a:prstGeom prst="rect">
            <a:avLst/>
          </a:prstGeom>
          <a:noFill/>
          <a:ln>
            <a:noFill/>
          </a:ln>
        </p:spPr>
        <p:txBody>
          <a:bodyPr spcFirstLastPara="1" wrap="square" lIns="91425" tIns="45700" rIns="91425" bIns="45700" anchor="t" anchorCtr="0">
            <a:noAutofit/>
          </a:bodyPr>
          <a:lstStyle/>
          <a:p>
            <a:pPr marL="114300">
              <a:buClr>
                <a:srgbClr val="169B28"/>
              </a:buClr>
              <a:buSzPts val="1800"/>
            </a:pPr>
            <a:r>
              <a:rPr lang="fr-FR" dirty="0">
                <a:solidFill>
                  <a:srgbClr val="169B28"/>
                </a:solidFill>
                <a:latin typeface="Proxima Nova"/>
                <a:ea typeface="Proxima Nova"/>
                <a:cs typeface="Proxima Nova"/>
                <a:sym typeface="Proxima Nova"/>
              </a:rPr>
              <a:t>Avec ces atelier d’écoconception, notre idée est d’offrir aux participants, la possibilité de fabriquer un criquet mais aussi d’être sensibilité à la démarche de fabriquer soit même des jouets. </a:t>
            </a:r>
          </a:p>
          <a:p>
            <a:pPr marL="114300">
              <a:buClr>
                <a:srgbClr val="169B28"/>
              </a:buClr>
              <a:buSzPts val="1800"/>
            </a:pPr>
            <a:r>
              <a:rPr lang="fr-FR" dirty="0">
                <a:solidFill>
                  <a:srgbClr val="169B28"/>
                </a:solidFill>
                <a:latin typeface="Proxima Nova"/>
                <a:ea typeface="Proxima Nova"/>
                <a:cs typeface="Proxima Nova"/>
                <a:sym typeface="Proxima Nova"/>
              </a:rPr>
              <a:t>Notre Solution est d’animer des ateliers dématérialisés dans les écoles, collèges, … </a:t>
            </a:r>
            <a:r>
              <a:rPr lang="fr-FR" sz="1400" dirty="0">
                <a:solidFill>
                  <a:srgbClr val="169B28"/>
                </a:solidFill>
                <a:latin typeface="Proxima Nova"/>
                <a:ea typeface="Proxima Nova"/>
                <a:cs typeface="Proxima Nova"/>
                <a:sym typeface="Proxima Nova"/>
              </a:rPr>
              <a:t>Chaque participant récupère le maximum de composants de son côté avant l’atelier. Les composants seront simple à trouver la conception du criquet aura été repensée (moteur, …). Afin de prolonger l’expérience du </a:t>
            </a:r>
            <a:r>
              <a:rPr lang="fr-FR" sz="1400" i="1" dirty="0">
                <a:solidFill>
                  <a:srgbClr val="169B28"/>
                </a:solidFill>
                <a:latin typeface="Proxima Nova"/>
                <a:ea typeface="Proxima Nova"/>
                <a:cs typeface="Proxima Nova"/>
                <a:sym typeface="Proxima Nova"/>
              </a:rPr>
              <a:t>fabriquer soit même ses jouets</a:t>
            </a:r>
            <a:r>
              <a:rPr lang="fr-FR" sz="1400" dirty="0">
                <a:solidFill>
                  <a:srgbClr val="169B28"/>
                </a:solidFill>
                <a:latin typeface="Proxima Nova"/>
                <a:ea typeface="Proxima Nova"/>
                <a:cs typeface="Proxima Nova"/>
                <a:sym typeface="Proxima Nova"/>
              </a:rPr>
              <a:t>, nous proposerons à l’issu des ateliers de télécharger une application de conception des jouets à partir de matériel dispo.</a:t>
            </a:r>
            <a:endParaRPr dirty="0">
              <a:solidFill>
                <a:srgbClr val="169B28"/>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a1c87ecefb_0_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pic>
        <p:nvPicPr>
          <p:cNvPr id="366" name="Google Shape;366;ga1c87ecefb_0_21"/>
          <p:cNvPicPr preferRelativeResize="0"/>
          <p:nvPr/>
        </p:nvPicPr>
        <p:blipFill rotWithShape="1">
          <a:blip r:embed="rId3">
            <a:alphaModFix/>
          </a:blip>
          <a:srcRect/>
          <a:stretch/>
        </p:blipFill>
        <p:spPr>
          <a:xfrm>
            <a:off x="1270724" y="2291100"/>
            <a:ext cx="3593375" cy="3376801"/>
          </a:xfrm>
          <a:prstGeom prst="rect">
            <a:avLst/>
          </a:prstGeom>
          <a:noFill/>
          <a:ln>
            <a:noFill/>
          </a:ln>
        </p:spPr>
      </p:pic>
      <p:pic>
        <p:nvPicPr>
          <p:cNvPr id="5" name="Image 4">
            <a:extLst>
              <a:ext uri="{FF2B5EF4-FFF2-40B4-BE49-F238E27FC236}">
                <a16:creationId xmlns:a16="http://schemas.microsoft.com/office/drawing/2014/main" id="{E4A36AC1-0962-4CAD-AC2A-06D8CC79C23E}"/>
              </a:ext>
            </a:extLst>
          </p:cNvPr>
          <p:cNvPicPr>
            <a:picLocks noChangeAspect="1"/>
          </p:cNvPicPr>
          <p:nvPr/>
        </p:nvPicPr>
        <p:blipFill>
          <a:blip r:embed="rId4"/>
          <a:stretch>
            <a:fillRect/>
          </a:stretch>
        </p:blipFill>
        <p:spPr>
          <a:xfrm>
            <a:off x="5827375" y="3102234"/>
            <a:ext cx="4857750" cy="942975"/>
          </a:xfrm>
          <a:prstGeom prst="rect">
            <a:avLst/>
          </a:prstGeom>
        </p:spPr>
      </p:pic>
      <p:sp>
        <p:nvSpPr>
          <p:cNvPr id="6" name="Rectangle 5">
            <a:extLst>
              <a:ext uri="{FF2B5EF4-FFF2-40B4-BE49-F238E27FC236}">
                <a16:creationId xmlns:a16="http://schemas.microsoft.com/office/drawing/2014/main" id="{5024E0CF-582B-463A-BB12-C4FA87014904}"/>
              </a:ext>
            </a:extLst>
          </p:cNvPr>
          <p:cNvSpPr/>
          <p:nvPr/>
        </p:nvSpPr>
        <p:spPr>
          <a:xfrm>
            <a:off x="9191760" y="2855493"/>
            <a:ext cx="1912396" cy="1614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0" b="1" dirty="0">
                <a:solidFill>
                  <a:srgbClr val="F6723F"/>
                </a:solidFill>
                <a:latin typeface="Brush Script MT" panose="03060802040406070304" pitchFamily="66" charset="0"/>
              </a:rPr>
              <a:t>bin</a:t>
            </a:r>
            <a:endParaRPr lang="fr-FR" sz="5400" b="1" dirty="0">
              <a:solidFill>
                <a:srgbClr val="F6723F"/>
              </a:solidFill>
              <a:latin typeface="Brush Script MT" panose="03060802040406070304"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a399bc404e_0_932"/>
          <p:cNvSpPr/>
          <p:nvPr/>
        </p:nvSpPr>
        <p:spPr>
          <a:xfrm rot="-5400000">
            <a:off x="-3102705" y="3106353"/>
            <a:ext cx="6858000" cy="645300"/>
          </a:xfrm>
          <a:prstGeom prst="rect">
            <a:avLst/>
          </a:prstGeom>
          <a:solidFill>
            <a:srgbClr val="FDDD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lt1"/>
                </a:solidFill>
                <a:latin typeface="Proxima Nova"/>
                <a:ea typeface="Proxima Nova"/>
                <a:cs typeface="Proxima Nova"/>
                <a:sym typeface="Proxima Nova"/>
              </a:rPr>
              <a:t>PROTOTYPAGE</a:t>
            </a:r>
            <a:endParaRPr sz="2400" b="1" i="0" u="none" strike="noStrike" cap="none">
              <a:solidFill>
                <a:schemeClr val="lt1"/>
              </a:solidFill>
              <a:latin typeface="Proxima Nova"/>
              <a:ea typeface="Proxima Nova"/>
              <a:cs typeface="Proxima Nova"/>
              <a:sym typeface="Proxima Nova"/>
            </a:endParaRPr>
          </a:p>
        </p:txBody>
      </p:sp>
      <p:sp>
        <p:nvSpPr>
          <p:cNvPr id="345" name="Google Shape;345;ga399bc404e_0_932"/>
          <p:cNvSpPr txBox="1"/>
          <p:nvPr/>
        </p:nvSpPr>
        <p:spPr>
          <a:xfrm>
            <a:off x="1488889" y="1577514"/>
            <a:ext cx="6906300" cy="3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000000"/>
              </a:buClr>
              <a:buSzPts val="1800"/>
              <a:buFont typeface="Arial"/>
              <a:buNone/>
            </a:pPr>
            <a:r>
              <a:rPr lang="fr-FR" sz="1800" dirty="0">
                <a:latin typeface="Proxima Nova"/>
                <a:ea typeface="Proxima Nova"/>
                <a:cs typeface="Proxima Nova"/>
                <a:sym typeface="Proxima Nova"/>
              </a:rPr>
              <a:t>E</a:t>
            </a:r>
            <a:r>
              <a:rPr lang="fr-FR" sz="1800" dirty="0">
                <a:effectLst>
                  <a:outerShdw blurRad="38100" dist="38100" dir="2700000" algn="tl">
                    <a:srgbClr val="000000">
                      <a:alpha val="43137"/>
                    </a:srgbClr>
                  </a:outerShdw>
                </a:effectLst>
                <a:latin typeface="Proxima Nova"/>
                <a:ea typeface="Proxima Nova"/>
                <a:cs typeface="Proxima Nova"/>
                <a:sym typeface="Proxima Nova"/>
              </a:rPr>
              <a:t>BIOM</a:t>
            </a:r>
            <a:r>
              <a:rPr lang="fr-FR" sz="1800" dirty="0">
                <a:latin typeface="Proxima Nova"/>
                <a:ea typeface="Proxima Nova"/>
                <a:cs typeface="Proxima Nova"/>
                <a:sym typeface="Proxima Nova"/>
              </a:rPr>
              <a:t> sont des ateliers d’écoconception animés dans des institutions pour réaliser des jouets composés d’éléments réutilisés</a:t>
            </a:r>
          </a:p>
          <a:p>
            <a:pPr marL="0" marR="0" lvl="0" indent="0" algn="l" rtl="0">
              <a:lnSpc>
                <a:spcPct val="100000"/>
              </a:lnSpc>
              <a:spcBef>
                <a:spcPts val="1000"/>
              </a:spcBef>
              <a:spcAft>
                <a:spcPts val="0"/>
              </a:spcAft>
              <a:buClr>
                <a:srgbClr val="000000"/>
              </a:buClr>
              <a:buSzPts val="1800"/>
              <a:buFont typeface="Arial"/>
              <a:buNone/>
            </a:pPr>
            <a:endParaRPr lang="fr-FR" sz="1800" b="1"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1800"/>
              <a:buFont typeface="Arial"/>
              <a:buNone/>
            </a:pPr>
            <a:r>
              <a:rPr lang="fr-FR" sz="1800" b="1" i="0" u="none" strike="noStrike" cap="none" dirty="0">
                <a:solidFill>
                  <a:srgbClr val="000000"/>
                </a:solidFill>
                <a:latin typeface="Proxima Nova"/>
                <a:ea typeface="Proxima Nova"/>
                <a:cs typeface="Proxima Nova"/>
                <a:sym typeface="Proxima Nova"/>
              </a:rPr>
              <a:t>Problématique</a:t>
            </a:r>
          </a:p>
          <a:p>
            <a:pPr marL="0" marR="0" lvl="0" indent="0" algn="l" rtl="0">
              <a:lnSpc>
                <a:spcPct val="100000"/>
              </a:lnSpc>
              <a:spcBef>
                <a:spcPts val="1000"/>
              </a:spcBef>
              <a:spcAft>
                <a:spcPts val="0"/>
              </a:spcAft>
              <a:buClr>
                <a:srgbClr val="000000"/>
              </a:buClr>
              <a:buSzPts val="1800"/>
              <a:buFont typeface="Arial"/>
              <a:buNone/>
            </a:pPr>
            <a:r>
              <a:rPr lang="fr-FR" sz="1800" i="0" u="none" strike="noStrike" cap="none" dirty="0">
                <a:solidFill>
                  <a:srgbClr val="000000"/>
                </a:solidFill>
                <a:latin typeface="Proxima Nova"/>
                <a:ea typeface="Proxima Nova"/>
                <a:cs typeface="Proxima Nova"/>
                <a:sym typeface="Proxima Nova"/>
              </a:rPr>
              <a:t>Difficulté à trouver les éléments</a:t>
            </a:r>
            <a:endParaRPr lang="fr-FR" sz="1800" dirty="0">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1800"/>
              <a:buFont typeface="Arial"/>
              <a:buNone/>
            </a:pPr>
            <a:r>
              <a:rPr lang="fr-FR" sz="1800" dirty="0">
                <a:latin typeface="Proxima Nova"/>
                <a:ea typeface="Proxima Nova"/>
                <a:cs typeface="Proxima Nova"/>
                <a:sym typeface="Proxima Nova"/>
              </a:rPr>
              <a:t>Volonté de faire passer un message</a:t>
            </a:r>
          </a:p>
          <a:p>
            <a:pPr marL="0" marR="0" lvl="0" indent="0" algn="l" rtl="0">
              <a:lnSpc>
                <a:spcPct val="100000"/>
              </a:lnSpc>
              <a:spcBef>
                <a:spcPts val="1000"/>
              </a:spcBef>
              <a:spcAft>
                <a:spcPts val="0"/>
              </a:spcAft>
              <a:buClr>
                <a:srgbClr val="000000"/>
              </a:buClr>
              <a:buSzPts val="1800"/>
              <a:buFont typeface="Arial"/>
              <a:buNone/>
            </a:pPr>
            <a:r>
              <a:rPr lang="fr-FR" sz="1800" dirty="0">
                <a:latin typeface="Proxima Nova"/>
                <a:ea typeface="Proxima Nova"/>
                <a:cs typeface="Proxima Nova"/>
                <a:sym typeface="Proxima Nova"/>
              </a:rPr>
              <a:t>Impliquer l’utilisateur</a:t>
            </a:r>
          </a:p>
          <a:p>
            <a:pPr marL="0" marR="0" lvl="0" indent="0" algn="l" rtl="0">
              <a:lnSpc>
                <a:spcPct val="100000"/>
              </a:lnSpc>
              <a:spcBef>
                <a:spcPts val="1000"/>
              </a:spcBef>
              <a:spcAft>
                <a:spcPts val="0"/>
              </a:spcAft>
              <a:buClr>
                <a:srgbClr val="000000"/>
              </a:buClr>
              <a:buSzPts val="1800"/>
              <a:buFont typeface="Arial"/>
              <a:buNone/>
            </a:pPr>
            <a:r>
              <a:rPr lang="fr-FR" sz="1800" dirty="0">
                <a:latin typeface="Proxima Nova"/>
                <a:ea typeface="Proxima Nova"/>
                <a:cs typeface="Proxima Nova"/>
                <a:sym typeface="Proxima Nova"/>
              </a:rPr>
              <a:t>Cibler les institutions</a:t>
            </a:r>
          </a:p>
        </p:txBody>
      </p:sp>
      <p:sp>
        <p:nvSpPr>
          <p:cNvPr id="346" name="Google Shape;346;ga399bc404e_0_932"/>
          <p:cNvSpPr/>
          <p:nvPr/>
        </p:nvSpPr>
        <p:spPr>
          <a:xfrm rot="-5400000">
            <a:off x="-3102705" y="3106353"/>
            <a:ext cx="6858000" cy="645300"/>
          </a:xfrm>
          <a:prstGeom prst="rect">
            <a:avLst/>
          </a:prstGeom>
          <a:solidFill>
            <a:srgbClr val="FDDD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lt1"/>
                </a:solidFill>
                <a:latin typeface="Proxima Nova"/>
                <a:ea typeface="Proxima Nova"/>
                <a:cs typeface="Proxima Nova"/>
                <a:sym typeface="Proxima Nova"/>
              </a:rPr>
              <a:t>PROTOTYPAGE</a:t>
            </a:r>
            <a:endParaRPr sz="2400" b="1" i="0" u="none" strike="noStrike" cap="none">
              <a:solidFill>
                <a:schemeClr val="lt1"/>
              </a:solidFill>
              <a:latin typeface="Proxima Nova"/>
              <a:ea typeface="Proxima Nova"/>
              <a:cs typeface="Proxima Nova"/>
              <a:sym typeface="Proxima Nova"/>
            </a:endParaRPr>
          </a:p>
        </p:txBody>
      </p:sp>
      <p:sp>
        <p:nvSpPr>
          <p:cNvPr id="348" name="Google Shape;348;ga399bc404e_0_932"/>
          <p:cNvSpPr txBox="1"/>
          <p:nvPr/>
        </p:nvSpPr>
        <p:spPr>
          <a:xfrm>
            <a:off x="1169575" y="473925"/>
            <a:ext cx="6906300" cy="477000"/>
          </a:xfrm>
          <a:prstGeom prst="rect">
            <a:avLst/>
          </a:prstGeom>
          <a:solidFill>
            <a:srgbClr val="FDDD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1" dirty="0">
                <a:solidFill>
                  <a:srgbClr val="FFFFFF"/>
                </a:solidFill>
                <a:latin typeface="Proxima Nova"/>
                <a:ea typeface="Proxima Nova"/>
                <a:cs typeface="Proxima Nova"/>
                <a:sym typeface="Proxima Nova"/>
              </a:rPr>
              <a:t>Exposé de la situation</a:t>
            </a:r>
            <a:endParaRPr sz="2400" b="1" i="0" u="none" strike="noStrike" cap="none" dirty="0">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2400" b="1" i="0" u="none" strike="noStrike" cap="none" dirty="0">
              <a:solidFill>
                <a:srgbClr val="FFFFFF"/>
              </a:solidFill>
              <a:latin typeface="Proxima Nova"/>
              <a:ea typeface="Proxima Nova"/>
              <a:cs typeface="Proxima Nova"/>
              <a:sym typeface="Proxima Nova"/>
            </a:endParaRPr>
          </a:p>
        </p:txBody>
      </p:sp>
      <p:pic>
        <p:nvPicPr>
          <p:cNvPr id="12" name="Google Shape;347;ga399bc404e_0_932">
            <a:extLst>
              <a:ext uri="{FF2B5EF4-FFF2-40B4-BE49-F238E27FC236}">
                <a16:creationId xmlns:a16="http://schemas.microsoft.com/office/drawing/2014/main" id="{7CFC8E48-FDCC-4594-B49F-E7BB9B6E2CB1}"/>
              </a:ext>
            </a:extLst>
          </p:cNvPr>
          <p:cNvPicPr preferRelativeResize="0"/>
          <p:nvPr/>
        </p:nvPicPr>
        <p:blipFill rotWithShape="1">
          <a:blip r:embed="rId3">
            <a:alphaModFix/>
          </a:blip>
          <a:srcRect/>
          <a:stretch/>
        </p:blipFill>
        <p:spPr>
          <a:xfrm rot="645440">
            <a:off x="4281444" y="5200657"/>
            <a:ext cx="2403237" cy="1602650"/>
          </a:xfrm>
          <a:prstGeom prst="rect">
            <a:avLst/>
          </a:prstGeom>
          <a:noFill/>
          <a:ln>
            <a:noFill/>
          </a:ln>
        </p:spPr>
      </p:pic>
      <p:pic>
        <p:nvPicPr>
          <p:cNvPr id="7" name="Image 6">
            <a:extLst>
              <a:ext uri="{FF2B5EF4-FFF2-40B4-BE49-F238E27FC236}">
                <a16:creationId xmlns:a16="http://schemas.microsoft.com/office/drawing/2014/main" id="{607C34C6-8FEF-4AA0-A80E-56A82AF4B4F8}"/>
              </a:ext>
            </a:extLst>
          </p:cNvPr>
          <p:cNvPicPr>
            <a:picLocks noChangeAspect="1"/>
          </p:cNvPicPr>
          <p:nvPr/>
        </p:nvPicPr>
        <p:blipFill>
          <a:blip r:embed="rId4"/>
          <a:stretch>
            <a:fillRect/>
          </a:stretch>
        </p:blipFill>
        <p:spPr>
          <a:xfrm>
            <a:off x="7133029" y="2801257"/>
            <a:ext cx="4546480" cy="2546029"/>
          </a:xfrm>
          <a:prstGeom prst="rect">
            <a:avLst/>
          </a:prstGeom>
        </p:spPr>
      </p:pic>
    </p:spTree>
    <p:extLst>
      <p:ext uri="{BB962C8B-B14F-4D97-AF65-F5344CB8AC3E}">
        <p14:creationId xmlns:p14="http://schemas.microsoft.com/office/powerpoint/2010/main" val="275925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a399bc404e_0_932"/>
          <p:cNvSpPr/>
          <p:nvPr/>
        </p:nvSpPr>
        <p:spPr>
          <a:xfrm rot="-5400000">
            <a:off x="-3102705" y="3106353"/>
            <a:ext cx="6858000" cy="645300"/>
          </a:xfrm>
          <a:prstGeom prst="rect">
            <a:avLst/>
          </a:prstGeom>
          <a:solidFill>
            <a:srgbClr val="FDDD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lt1"/>
                </a:solidFill>
                <a:latin typeface="Proxima Nova"/>
                <a:ea typeface="Proxima Nova"/>
                <a:cs typeface="Proxima Nova"/>
                <a:sym typeface="Proxima Nova"/>
              </a:rPr>
              <a:t>PROTOTYPAGE</a:t>
            </a:r>
            <a:endParaRPr sz="2400" b="1" i="0" u="none" strike="noStrike" cap="none">
              <a:solidFill>
                <a:schemeClr val="lt1"/>
              </a:solidFill>
              <a:latin typeface="Proxima Nova"/>
              <a:ea typeface="Proxima Nova"/>
              <a:cs typeface="Proxima Nova"/>
              <a:sym typeface="Proxima Nova"/>
            </a:endParaRPr>
          </a:p>
        </p:txBody>
      </p:sp>
      <p:sp>
        <p:nvSpPr>
          <p:cNvPr id="343" name="Google Shape;343;ga399bc404e_0_932"/>
          <p:cNvSpPr txBox="1"/>
          <p:nvPr/>
        </p:nvSpPr>
        <p:spPr>
          <a:xfrm>
            <a:off x="7073050" y="5973875"/>
            <a:ext cx="9787500" cy="11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5" name="Google Shape;345;ga399bc404e_0_932"/>
          <p:cNvSpPr txBox="1"/>
          <p:nvPr/>
        </p:nvSpPr>
        <p:spPr>
          <a:xfrm>
            <a:off x="1169574" y="1543477"/>
            <a:ext cx="5903476" cy="33924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1000"/>
              </a:spcBef>
              <a:spcAft>
                <a:spcPts val="0"/>
              </a:spcAft>
              <a:buClr>
                <a:srgbClr val="000000"/>
              </a:buClr>
              <a:buSzPts val="1800"/>
              <a:buFont typeface="Arial"/>
              <a:buNone/>
            </a:pPr>
            <a:r>
              <a:rPr lang="fr-FR" sz="1800" dirty="0">
                <a:latin typeface="Proxima Nova"/>
                <a:ea typeface="Proxima Nova"/>
                <a:cs typeface="Proxima Nova"/>
                <a:sym typeface="Proxima Nova"/>
              </a:rPr>
              <a:t>Plus simple à fabriquer</a:t>
            </a:r>
          </a:p>
          <a:p>
            <a:pPr marL="0" marR="0" lvl="0" indent="0" rtl="0">
              <a:lnSpc>
                <a:spcPct val="100000"/>
              </a:lnSpc>
              <a:spcBef>
                <a:spcPts val="1000"/>
              </a:spcBef>
              <a:spcAft>
                <a:spcPts val="0"/>
              </a:spcAft>
              <a:buClr>
                <a:srgbClr val="000000"/>
              </a:buClr>
              <a:buSzPts val="1800"/>
              <a:buFont typeface="Arial"/>
              <a:buNone/>
            </a:pPr>
            <a:r>
              <a:rPr lang="fr-FR" sz="1800" dirty="0">
                <a:latin typeface="Proxima Nova"/>
                <a:ea typeface="Proxima Nova"/>
                <a:cs typeface="Proxima Nova"/>
                <a:sym typeface="Proxima Nova"/>
              </a:rPr>
              <a:t>Partenariat avec les acteurs de l’emploi et avec des acteurs privés (carrefour, …)</a:t>
            </a:r>
          </a:p>
          <a:p>
            <a:pPr marL="0" marR="0" lvl="0" indent="0" rtl="0">
              <a:lnSpc>
                <a:spcPct val="100000"/>
              </a:lnSpc>
              <a:spcBef>
                <a:spcPts val="1000"/>
              </a:spcBef>
              <a:spcAft>
                <a:spcPts val="0"/>
              </a:spcAft>
              <a:buClr>
                <a:srgbClr val="000000"/>
              </a:buClr>
              <a:buSzPts val="1800"/>
              <a:buFont typeface="Arial"/>
              <a:buNone/>
            </a:pPr>
            <a:r>
              <a:rPr lang="fr-FR" sz="1800" dirty="0">
                <a:latin typeface="Proxima Nova"/>
                <a:ea typeface="Proxima Nova"/>
                <a:cs typeface="Proxima Nova"/>
                <a:sym typeface="Proxima Nova"/>
              </a:rPr>
              <a:t>Interactivité avec les participants pendant les ateliers </a:t>
            </a:r>
          </a:p>
          <a:p>
            <a:pPr marL="0" marR="0" lvl="0" indent="0" rtl="0">
              <a:lnSpc>
                <a:spcPct val="100000"/>
              </a:lnSpc>
              <a:spcBef>
                <a:spcPts val="1000"/>
              </a:spcBef>
              <a:spcAft>
                <a:spcPts val="0"/>
              </a:spcAft>
              <a:buClr>
                <a:srgbClr val="000000"/>
              </a:buClr>
              <a:buSzPts val="1800"/>
              <a:buFont typeface="Arial"/>
              <a:buNone/>
            </a:pPr>
            <a:r>
              <a:rPr lang="fr-FR" sz="1800" i="0" u="none" strike="noStrike" cap="none" dirty="0">
                <a:solidFill>
                  <a:srgbClr val="000000"/>
                </a:solidFill>
                <a:latin typeface="Proxima Nova"/>
                <a:ea typeface="Proxima Nova"/>
                <a:cs typeface="Proxima Nova"/>
                <a:sym typeface="Proxima Nova"/>
              </a:rPr>
              <a:t>Distribuer </a:t>
            </a:r>
            <a:r>
              <a:rPr lang="fr-FR" sz="1800" dirty="0">
                <a:latin typeface="Proxima Nova"/>
                <a:ea typeface="Proxima Nova"/>
                <a:cs typeface="Proxima Nova"/>
                <a:sym typeface="Proxima Nova"/>
              </a:rPr>
              <a:t>une application </a:t>
            </a:r>
            <a:r>
              <a:rPr lang="fr-FR" sz="1800" dirty="0" err="1">
                <a:effectLst>
                  <a:outerShdw blurRad="38100" dist="38100" dir="2700000" algn="tl">
                    <a:srgbClr val="000000">
                      <a:alpha val="43137"/>
                    </a:srgbClr>
                  </a:outerShdw>
                </a:effectLst>
                <a:latin typeface="Proxima Nova"/>
                <a:ea typeface="Proxima Nova"/>
                <a:cs typeface="Proxima Nova"/>
                <a:sym typeface="Proxima Nova"/>
              </a:rPr>
              <a:t>Marmibin</a:t>
            </a:r>
            <a:endParaRPr sz="1800" i="0" u="none" strike="noStrike" cap="none" dirty="0">
              <a:solidFill>
                <a:srgbClr val="000000"/>
              </a:solidFill>
              <a:effectLst>
                <a:outerShdw blurRad="38100" dist="38100" dir="2700000" algn="tl">
                  <a:srgbClr val="000000">
                    <a:alpha val="43137"/>
                  </a:srgbClr>
                </a:outerShdw>
              </a:effectLst>
              <a:latin typeface="Proxima Nova"/>
              <a:ea typeface="Proxima Nova"/>
              <a:cs typeface="Proxima Nova"/>
              <a:sym typeface="Proxima Nova"/>
            </a:endParaRPr>
          </a:p>
        </p:txBody>
      </p:sp>
      <p:sp>
        <p:nvSpPr>
          <p:cNvPr id="346" name="Google Shape;346;ga399bc404e_0_932"/>
          <p:cNvSpPr/>
          <p:nvPr/>
        </p:nvSpPr>
        <p:spPr>
          <a:xfrm rot="-5400000">
            <a:off x="-3102705" y="3106353"/>
            <a:ext cx="6858000" cy="645300"/>
          </a:xfrm>
          <a:prstGeom prst="rect">
            <a:avLst/>
          </a:prstGeom>
          <a:solidFill>
            <a:srgbClr val="FDDD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2400" b="1" i="0" u="none" strike="noStrike" cap="none">
                <a:solidFill>
                  <a:schemeClr val="lt1"/>
                </a:solidFill>
                <a:latin typeface="Proxima Nova"/>
                <a:ea typeface="Proxima Nova"/>
                <a:cs typeface="Proxima Nova"/>
                <a:sym typeface="Proxima Nova"/>
              </a:rPr>
              <a:t>PROTOTYPAGE</a:t>
            </a:r>
            <a:endParaRPr sz="2400" b="1" i="0" u="none" strike="noStrike" cap="none">
              <a:solidFill>
                <a:schemeClr val="lt1"/>
              </a:solidFill>
              <a:latin typeface="Proxima Nova"/>
              <a:ea typeface="Proxima Nova"/>
              <a:cs typeface="Proxima Nova"/>
              <a:sym typeface="Proxima Nova"/>
            </a:endParaRPr>
          </a:p>
        </p:txBody>
      </p:sp>
      <p:sp>
        <p:nvSpPr>
          <p:cNvPr id="348" name="Google Shape;348;ga399bc404e_0_932"/>
          <p:cNvSpPr txBox="1"/>
          <p:nvPr/>
        </p:nvSpPr>
        <p:spPr>
          <a:xfrm>
            <a:off x="1169575" y="473925"/>
            <a:ext cx="6906300" cy="477000"/>
          </a:xfrm>
          <a:prstGeom prst="rect">
            <a:avLst/>
          </a:prstGeom>
          <a:solidFill>
            <a:srgbClr val="FDDD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2400" b="1" i="0" u="none" strike="noStrike" cap="none" dirty="0">
                <a:solidFill>
                  <a:srgbClr val="FFFFFF"/>
                </a:solidFill>
                <a:latin typeface="Proxima Nova"/>
                <a:ea typeface="Proxima Nova"/>
                <a:cs typeface="Proxima Nova"/>
                <a:sym typeface="Proxima Nova"/>
              </a:rPr>
              <a:t>Le prototype</a:t>
            </a:r>
            <a:endParaRPr sz="2400" b="1" i="0" u="none" strike="noStrike" cap="none" dirty="0">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2400" b="1" i="0" u="none" strike="noStrike" cap="none" dirty="0">
              <a:solidFill>
                <a:srgbClr val="FFFFFF"/>
              </a:solidFill>
              <a:latin typeface="Proxima Nova"/>
              <a:ea typeface="Proxima Nova"/>
              <a:cs typeface="Proxima Nova"/>
              <a:sym typeface="Proxima Nova"/>
            </a:endParaRPr>
          </a:p>
        </p:txBody>
      </p:sp>
      <p:pic>
        <p:nvPicPr>
          <p:cNvPr id="3" name="Image 2">
            <a:extLst>
              <a:ext uri="{FF2B5EF4-FFF2-40B4-BE49-F238E27FC236}">
                <a16:creationId xmlns:a16="http://schemas.microsoft.com/office/drawing/2014/main" id="{878545D3-3599-47BB-9F95-89EBC187C3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1429" y="3927912"/>
            <a:ext cx="5329081" cy="2773222"/>
          </a:xfrm>
          <a:prstGeom prst="rect">
            <a:avLst/>
          </a:prstGeom>
        </p:spPr>
      </p:pic>
      <p:pic>
        <p:nvPicPr>
          <p:cNvPr id="5" name="Image 4">
            <a:extLst>
              <a:ext uri="{FF2B5EF4-FFF2-40B4-BE49-F238E27FC236}">
                <a16:creationId xmlns:a16="http://schemas.microsoft.com/office/drawing/2014/main" id="{E93D9293-7C18-40A6-B96A-5AE9E2DC815A}"/>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hotocopy/>
                    </a14:imgEffect>
                  </a14:imgLayer>
                </a14:imgProps>
              </a:ext>
            </a:extLst>
          </a:blip>
          <a:srcRect t="4893" b="22813"/>
          <a:stretch/>
        </p:blipFill>
        <p:spPr>
          <a:xfrm>
            <a:off x="7422451" y="1053881"/>
            <a:ext cx="4769549" cy="2773222"/>
          </a:xfrm>
          <a:prstGeom prst="rect">
            <a:avLst/>
          </a:prstGeom>
        </p:spPr>
      </p:pic>
      <p:pic>
        <p:nvPicPr>
          <p:cNvPr id="7" name="Image 6">
            <a:extLst>
              <a:ext uri="{FF2B5EF4-FFF2-40B4-BE49-F238E27FC236}">
                <a16:creationId xmlns:a16="http://schemas.microsoft.com/office/drawing/2014/main" id="{569BB1D0-4CEA-4FC0-B6E6-86E8939917F4}"/>
              </a:ext>
            </a:extLst>
          </p:cNvPr>
          <p:cNvPicPr>
            <a:picLocks noChangeAspect="1"/>
          </p:cNvPicPr>
          <p:nvPr/>
        </p:nvPicPr>
        <p:blipFill>
          <a:blip r:embed="rId6"/>
          <a:stretch>
            <a:fillRect/>
          </a:stretch>
        </p:blipFill>
        <p:spPr>
          <a:xfrm>
            <a:off x="1018932" y="4511900"/>
            <a:ext cx="4857750" cy="942975"/>
          </a:xfrm>
          <a:prstGeom prst="rect">
            <a:avLst/>
          </a:prstGeom>
        </p:spPr>
      </p:pic>
      <p:sp>
        <p:nvSpPr>
          <p:cNvPr id="8" name="Rectangle 7">
            <a:extLst>
              <a:ext uri="{FF2B5EF4-FFF2-40B4-BE49-F238E27FC236}">
                <a16:creationId xmlns:a16="http://schemas.microsoft.com/office/drawing/2014/main" id="{DCBCFD43-2C2F-4A2F-8A77-86824DE037CD}"/>
              </a:ext>
            </a:extLst>
          </p:cNvPr>
          <p:cNvSpPr/>
          <p:nvPr/>
        </p:nvSpPr>
        <p:spPr>
          <a:xfrm>
            <a:off x="4383317" y="4265159"/>
            <a:ext cx="1912396" cy="1614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0" b="1" dirty="0">
                <a:solidFill>
                  <a:srgbClr val="F6723F"/>
                </a:solidFill>
                <a:latin typeface="Brush Script MT" panose="03060802040406070304" pitchFamily="66" charset="0"/>
              </a:rPr>
              <a:t>bin</a:t>
            </a:r>
            <a:endParaRPr lang="fr-FR" sz="5400" b="1" dirty="0">
              <a:solidFill>
                <a:srgbClr val="F6723F"/>
              </a:solidFill>
              <a:latin typeface="Brush Script MT" panose="03060802040406070304" pitchFamily="66" charset="0"/>
            </a:endParaRPr>
          </a:p>
        </p:txBody>
      </p:sp>
    </p:spTree>
    <p:extLst>
      <p:ext uri="{BB962C8B-B14F-4D97-AF65-F5344CB8AC3E}">
        <p14:creationId xmlns:p14="http://schemas.microsoft.com/office/powerpoint/2010/main" val="3519278798"/>
      </p:ext>
    </p:extLst>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594</Words>
  <Application>Microsoft Office PowerPoint</Application>
  <PresentationFormat>Grand écran</PresentationFormat>
  <Paragraphs>75</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Proxima Nova</vt:lpstr>
      <vt:lpstr>Brush Script MT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Laura KINSELLE</dc:creator>
  <cp:lastModifiedBy>bertrand perrin</cp:lastModifiedBy>
  <cp:revision>55</cp:revision>
  <dcterms:modified xsi:type="dcterms:W3CDTF">2020-12-01T19:17:32Z</dcterms:modified>
</cp:coreProperties>
</file>