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60" r:id="rId3"/>
    <p:sldId id="265" r:id="rId4"/>
    <p:sldId id="280" r:id="rId5"/>
    <p:sldId id="271" r:id="rId6"/>
    <p:sldId id="276" r:id="rId7"/>
    <p:sldId id="285" r:id="rId8"/>
    <p:sldId id="286" r:id="rId9"/>
    <p:sldId id="277" r:id="rId10"/>
    <p:sldId id="27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OEsY44R2k1DWePfDB8oSIDpZ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9648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d2e6624d8_0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9d2e6624d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209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399bc404e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a399bc404e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133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399bc404e_0_8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a399bc404e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339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399bc404e_0_8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a399bc404e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502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1c87ecef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a1c87ece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106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699be4f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9699be4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292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699be4f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9699be4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867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699be4f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9699be4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798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5675bf76a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95675bf76a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3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20efaaba_0_3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a420efaaba_0_3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a420efaaba_0_3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a420efaaba_0_3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a420efaaba_0_3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20efaaba_0_3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a420efaaba_0_3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a420efaaba_0_3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a420efaaba_0_3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a420efaaba_0_3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420efaaba_0_3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a420efaaba_0_3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a420efaaba_0_3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420efaaba_0_3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a420efaaba_0_3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a420efaaba_0_3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a420efaaba_0_3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a420efaaba_0_3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420efaaba_0_3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a420efaaba_0_3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a420efaaba_0_3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a420efaaba_0_3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a420efaaba_0_3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a420efaaba_0_3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420efaaba_0_3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a420efaaba_0_3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a420efaaba_0_3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a420efaaba_0_3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a420efaaba_0_3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a420efaaba_0_3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a420efaaba_0_3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a420efaaba_0_3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420efaaba_0_3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a420efaaba_0_3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a420efaaba_0_3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a420efaaba_0_3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20efaaba_0_3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a420efaaba_0_3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a420efaaba_0_3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a420efaaba_0_3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a420efaaba_0_3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a420efaaba_0_3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20efaaba_0_3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a420efaaba_0_3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a420efaaba_0_3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a420efaaba_0_3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a420efaaba_0_3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a420efaaba_0_3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20efaaba_0_3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a420efaaba_0_36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a420efaaba_0_3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a420efaaba_0_3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a420efaaba_0_3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420efaaba_0_371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a420efaaba_0_371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a420efaaba_0_3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a420efaaba_0_3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a420efaaba_0_3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420efaaba_0_3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a420efaaba_0_3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a420efaaba_0_3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a420efaaba_0_3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a420efaaba_0_3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9d2e6624d8_0_259"/>
          <p:cNvPicPr preferRelativeResize="0"/>
          <p:nvPr/>
        </p:nvPicPr>
        <p:blipFill rotWithShape="1">
          <a:blip r:embed="rId3">
            <a:alphaModFix/>
          </a:blip>
          <a:srcRect r="42156"/>
          <a:stretch/>
        </p:blipFill>
        <p:spPr>
          <a:xfrm flipH="1">
            <a:off x="2" y="0"/>
            <a:ext cx="59505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9d2e6624d8_0_259"/>
          <p:cNvPicPr preferRelativeResize="0"/>
          <p:nvPr/>
        </p:nvPicPr>
        <p:blipFill rotWithShape="1">
          <a:blip r:embed="rId4">
            <a:alphaModFix/>
          </a:blip>
          <a:srcRect l="12913"/>
          <a:stretch/>
        </p:blipFill>
        <p:spPr>
          <a:xfrm>
            <a:off x="4" y="3565"/>
            <a:ext cx="10617185" cy="685443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9d2e6624d8_0_259"/>
          <p:cNvSpPr txBox="1"/>
          <p:nvPr/>
        </p:nvSpPr>
        <p:spPr>
          <a:xfrm>
            <a:off x="5650232" y="366782"/>
            <a:ext cx="5595523" cy="452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Vous travaillerez en équipes de 10 personnes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600"/>
              </a:spcBef>
              <a:buSzPts val="20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facilitateur : Stéphane</a:t>
            </a: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Son rôle est de répartir la parole, équitablement et en toute bienveillance ! Il ou elle peut évidemment prendre la parole, et la partager</a:t>
            </a:r>
          </a:p>
          <a:p>
            <a:pPr marL="342900" lvl="0" indent="-342900">
              <a:spcBef>
                <a:spcPts val="600"/>
              </a:spcBef>
              <a:buSzPts val="20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timekeeper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dirty="0">
                <a:latin typeface="Proxima Nova"/>
                <a:ea typeface="Proxima Nova"/>
                <a:cs typeface="Proxima Nova"/>
                <a:sym typeface="Proxima Nova"/>
              </a:rPr>
              <a:t>: Audrey</a:t>
            </a: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Il.Elle</a:t>
            </a:r>
            <a:r>
              <a:rPr lang="fr-FR" sz="1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 sera responsable du timing. Une personne fiable, bien réveillée et idéalement avec une montre !</a:t>
            </a:r>
          </a:p>
          <a:p>
            <a:pPr marL="342900" indent="-3429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speaker </a:t>
            </a: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Cédric</a:t>
            </a:r>
            <a:endParaRPr lang="fr-FR"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Il.Elle</a:t>
            </a:r>
            <a:r>
              <a:rPr lang="fr-FR" sz="1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s’exprimera en plénière pour présenter le projet que vous voudrez mettre en valeur. On vous a toujours dit de faire du théâtre ?! </a:t>
            </a:r>
          </a:p>
          <a:p>
            <a:pPr marL="285750" lvl="0" indent="-28575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rédacteur : Rémi</a:t>
            </a: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>
                <a:latin typeface="Proxima Nova"/>
                <a:ea typeface="Proxima Nova"/>
                <a:cs typeface="Proxima Nova"/>
              </a:rPr>
              <a:t>La bonne personne pour prendre des notes et retranscrire le propos : indispensable pour que l’association bénéficie de toutes vos bonnes idées :) </a:t>
            </a:r>
            <a:endParaRPr sz="1200" dirty="0">
              <a:latin typeface="Proxima Nova"/>
              <a:ea typeface="Proxima Nova"/>
              <a:cs typeface="Proxima Nova"/>
            </a:endParaRPr>
          </a:p>
          <a:p>
            <a:pPr marL="342900" indent="-342900">
              <a:spcBef>
                <a:spcPts val="600"/>
              </a:spcBef>
              <a:buSzPts val="20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chief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happiness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fr-FR" sz="18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Faycal</a:t>
            </a:r>
            <a:endParaRPr lang="fr-FR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 err="1">
                <a:latin typeface="Proxima Nova"/>
                <a:ea typeface="Proxima Nova"/>
                <a:cs typeface="Proxima Nova"/>
              </a:rPr>
              <a:t>Il.Elle</a:t>
            </a:r>
            <a:r>
              <a:rPr lang="fr-FR" sz="1200" dirty="0">
                <a:latin typeface="Proxima Nova"/>
                <a:ea typeface="Proxima Nova"/>
                <a:cs typeface="Proxima Nova"/>
              </a:rPr>
              <a:t> sera responsable du bien-être de chacun, que chacun trouve sa place. Vous êtes de nature empathique et enjouée ?</a:t>
            </a:r>
            <a:endParaRPr sz="18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Vous présenterez votre prototype au jury à 16h00 en </a:t>
            </a:r>
            <a:r>
              <a:rPr lang="fr-FR" sz="18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minutes.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9d2e6624d8_0_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0950" y="5410016"/>
            <a:ext cx="1392204" cy="13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399bc404e_0_505"/>
          <p:cNvSpPr txBox="1">
            <a:spLocks noGrp="1"/>
          </p:cNvSpPr>
          <p:nvPr>
            <p:ph type="body" idx="1"/>
          </p:nvPr>
        </p:nvSpPr>
        <p:spPr>
          <a:xfrm>
            <a:off x="1069375" y="978201"/>
            <a:ext cx="10284300" cy="474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2B2C"/>
              </a:buClr>
              <a:buSzPts val="2400"/>
              <a:buNone/>
            </a:pPr>
            <a:r>
              <a:rPr lang="fr-FR" sz="3600" b="1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En synthèse – </a:t>
            </a:r>
            <a:r>
              <a:rPr lang="fr-FR" sz="2400" b="1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12h00 à 12h30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fr-FR" sz="2400" dirty="0">
                <a:latin typeface="Proxima Nova"/>
                <a:ea typeface="Proxima Nova"/>
                <a:cs typeface="Proxima Nova"/>
                <a:sym typeface="Proxima Nova"/>
              </a:rPr>
              <a:t>L’association</a:t>
            </a:r>
            <a:r>
              <a:rPr lang="fr-FR" sz="24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2400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se demande comment communiquer auprès du grand public avec une station de diagnostic pile/batterie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Proxima Nova"/>
              <a:buChar char="●"/>
            </a:pPr>
            <a:r>
              <a:rPr lang="fr-FR" sz="2400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Leur challenge principal c’est d’atteindre plus de monde. </a:t>
            </a:r>
          </a:p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2B2C"/>
              </a:buClr>
              <a:buSzPts val="2400"/>
              <a:buNone/>
            </a:pPr>
            <a:r>
              <a:rPr lang="fr-FR" sz="2400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Partir du « </a:t>
            </a:r>
            <a:r>
              <a:rPr lang="fr-FR" sz="2400" dirty="0" err="1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consom’acteur</a:t>
            </a:r>
            <a:r>
              <a:rPr lang="fr-FR" sz="2400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 » (électriciens ?) pour aller vers une population moins initiée</a:t>
            </a:r>
          </a:p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2B2C"/>
              </a:buClr>
              <a:buSzPts val="2400"/>
              <a:buNone/>
            </a:pPr>
            <a:endParaRPr lang="fr-FR" sz="2400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>
              <a:lnSpc>
                <a:spcPct val="100000"/>
              </a:lnSpc>
              <a:buClr>
                <a:srgbClr val="242B2C"/>
              </a:buClr>
              <a:buSzPts val="2400"/>
            </a:pPr>
            <a:r>
              <a:rPr lang="fr-FR" sz="2400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Diffuser les informations sur l’usage, la réutilisation et le l’élimination</a:t>
            </a:r>
          </a:p>
        </p:txBody>
      </p:sp>
      <p:sp>
        <p:nvSpPr>
          <p:cNvPr id="265" name="Google Shape;265;ga399bc404e_0_505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5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EMPATHIE</a:t>
            </a:r>
            <a:endParaRPr sz="25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6" name="Google Shape;266;ga399bc404e_0_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9912" y="4760770"/>
            <a:ext cx="2658148" cy="17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B28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399bc404e_0_814"/>
          <p:cNvSpPr txBox="1"/>
          <p:nvPr/>
        </p:nvSpPr>
        <p:spPr>
          <a:xfrm>
            <a:off x="0" y="0"/>
            <a:ext cx="12192000" cy="11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Proxima Nova"/>
              <a:buNone/>
            </a:pPr>
            <a:r>
              <a:rPr lang="fr-FR" sz="3000" b="1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 – Mise en commun</a:t>
            </a:r>
            <a:endParaRPr sz="3000" b="1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rPr lang="fr-FR" sz="23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14h30 à 14h50</a:t>
            </a:r>
            <a:endParaRPr sz="30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69F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ga399bc404e_0_814"/>
          <p:cNvSpPr txBox="1"/>
          <p:nvPr/>
        </p:nvSpPr>
        <p:spPr>
          <a:xfrm>
            <a:off x="514350" y="1871621"/>
            <a:ext cx="3600600" cy="43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9F2"/>
              </a:buClr>
              <a:buSzPts val="16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idées</a:t>
            </a:r>
            <a:endParaRPr sz="2400" b="1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ga399bc404e_0_814"/>
          <p:cNvSpPr txBox="1"/>
          <p:nvPr/>
        </p:nvSpPr>
        <p:spPr>
          <a:xfrm>
            <a:off x="4350550" y="1864950"/>
            <a:ext cx="3600600" cy="43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9F2"/>
              </a:buClr>
              <a:buSzPts val="1600"/>
              <a:buFont typeface="Arial"/>
              <a:buNone/>
            </a:pPr>
            <a:r>
              <a:rPr lang="fr-FR" sz="2400" b="1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idées</a:t>
            </a:r>
            <a:endParaRPr sz="2400" b="1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a399bc404e_0_814"/>
          <p:cNvSpPr txBox="1"/>
          <p:nvPr/>
        </p:nvSpPr>
        <p:spPr>
          <a:xfrm>
            <a:off x="8186750" y="1864950"/>
            <a:ext cx="3600600" cy="43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9F2"/>
              </a:buClr>
              <a:buSzPts val="1600"/>
              <a:buFont typeface="Arial"/>
              <a:buNone/>
            </a:pPr>
            <a:r>
              <a:rPr lang="fr-FR" sz="2400" b="1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idées</a:t>
            </a:r>
            <a:endParaRPr sz="2400" b="1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2" name="Google Shape;302;ga399bc404e_0_814"/>
          <p:cNvSpPr/>
          <p:nvPr/>
        </p:nvSpPr>
        <p:spPr>
          <a:xfrm>
            <a:off x="514350" y="2589450"/>
            <a:ext cx="3600600" cy="402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/>
            </a:pPr>
            <a:r>
              <a:rPr lang="fr-FR" sz="1800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Recharge solaire $$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/>
            </a:pPr>
            <a:r>
              <a:rPr lang="fr-FR" sz="1800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Pile solaire (</a:t>
            </a:r>
            <a:r>
              <a:rPr lang="fr-FR" sz="1800" dirty="0" err="1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autorecharge</a:t>
            </a:r>
            <a:r>
              <a:rPr lang="fr-FR" sz="1800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/>
            </a:pPr>
            <a:r>
              <a:rPr lang="fr-FR" sz="1800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de diagnostic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de recharge 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/>
            </a:pPr>
            <a:r>
              <a:rPr lang="fr-FR" sz="1800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d’échange (abonnement) $$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/>
            </a:pPr>
            <a:r>
              <a:rPr lang="fr-FR" sz="1800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Prix de l’électricité dans une pile $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/>
            </a:pPr>
            <a:r>
              <a:rPr lang="fr-FR" sz="1800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de la production d’une pile (illustration, mise en scène) $</a:t>
            </a:r>
            <a:endParaRPr sz="1800" b="0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ga399bc404e_0_814"/>
          <p:cNvSpPr/>
          <p:nvPr/>
        </p:nvSpPr>
        <p:spPr>
          <a:xfrm>
            <a:off x="4350550" y="2596121"/>
            <a:ext cx="3600600" cy="3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 startAt="8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Consigne $$$$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8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Calculateur de budget pile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8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Taxe/interdiction sur pile jetable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8"/>
            </a:pPr>
            <a:r>
              <a:rPr lang="fr-FR" sz="1800" dirty="0">
                <a:solidFill>
                  <a:srgbClr val="169B28"/>
                </a:solidFill>
                <a:latin typeface="Proxima Nova"/>
                <a:sym typeface="Proxima Nova"/>
              </a:rPr>
              <a:t>Mentions obligatoires : prix au kWh, efficacité énergétique (classe)…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8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dans l’entreprise $$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8"/>
            </a:pPr>
            <a:r>
              <a:rPr lang="fr-FR" dirty="0"/>
              <a:t>Réseau de distributeurs $ 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8"/>
            </a:pPr>
            <a:r>
              <a:rPr lang="fr-FR" dirty="0"/>
              <a:t>Dans les service public (gare, mairie) $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 Mobile, itinérant</a:t>
            </a:r>
            <a:endParaRPr sz="1800" b="0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ga399bc404e_0_814"/>
          <p:cNvSpPr/>
          <p:nvPr/>
        </p:nvSpPr>
        <p:spPr>
          <a:xfrm>
            <a:off x="8186750" y="2596121"/>
            <a:ext cx="3600600" cy="3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+mj-lt"/>
              <a:buAutoNum type="arabicPeriod" startAt="15"/>
            </a:pPr>
            <a:r>
              <a:rPr lang="fr-FR" sz="1800" dirty="0">
                <a:solidFill>
                  <a:srgbClr val="169B28"/>
                </a:solidFill>
                <a:latin typeface="Proxima Nova"/>
                <a:sym typeface="Proxima Nova"/>
              </a:rPr>
              <a:t>Indice d’usure de la batterie en fonction de l’usage (questionnaire)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5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Banc de test de piles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5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Banc de test de batterie de smartphone</a:t>
            </a: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5"/>
            </a:pPr>
            <a:r>
              <a:rPr lang="fr-FR" sz="1800" dirty="0">
                <a:solidFill>
                  <a:srgbClr val="169B28"/>
                </a:solidFill>
                <a:latin typeface="Proxima Nova"/>
                <a:sym typeface="Proxima Nova"/>
              </a:rPr>
              <a:t>Conception d’un guide d’usage des piles (recharge, diagnostic) $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3867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B28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399bc404e_0_835"/>
          <p:cNvSpPr txBox="1"/>
          <p:nvPr/>
        </p:nvSpPr>
        <p:spPr>
          <a:xfrm>
            <a:off x="0" y="0"/>
            <a:ext cx="12192000" cy="11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Proxima Nova"/>
              <a:buNone/>
            </a:pPr>
            <a:r>
              <a:rPr lang="fr-FR" sz="3000" b="1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 – Notre solution</a:t>
            </a:r>
            <a:endParaRPr sz="3000" b="1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rPr lang="fr-FR" sz="23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14h55 à 15h00</a:t>
            </a:r>
            <a:endParaRPr sz="30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7" name="Google Shape;317;ga399bc404e_0_835"/>
          <p:cNvSpPr txBox="1"/>
          <p:nvPr/>
        </p:nvSpPr>
        <p:spPr>
          <a:xfrm>
            <a:off x="335005" y="1004997"/>
            <a:ext cx="11173018" cy="19321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de consigne/abonnement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1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Sensibilisation à l’usage (temps de stockage, temps d’utilisation)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1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Energie renouvelable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1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prix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1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écologique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fr-FR" sz="1100" dirty="0">
              <a:solidFill>
                <a:srgbClr val="15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1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AVEC les moyens et ressources de l’association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Mention</a:t>
            </a:r>
            <a:r>
              <a:rPr lang="fr-FR" sz="11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ner les moyens supplémentaires à aller chercher</a:t>
            </a:r>
            <a:endParaRPr lang="fr-FR" sz="1100" b="0" i="0" u="none" strike="noStrike" cap="none" dirty="0">
              <a:solidFill>
                <a:srgbClr val="15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100" b="0" i="0" u="none" strike="noStrike" cap="none" dirty="0">
              <a:solidFill>
                <a:srgbClr val="15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317;ga399bc404e_0_835">
            <a:extLst>
              <a:ext uri="{FF2B5EF4-FFF2-40B4-BE49-F238E27FC236}">
                <a16:creationId xmlns:a16="http://schemas.microsoft.com/office/drawing/2014/main" id="{89ED08DA-425F-43DF-841C-9B8E848B5C14}"/>
              </a:ext>
            </a:extLst>
          </p:cNvPr>
          <p:cNvSpPr txBox="1"/>
          <p:nvPr/>
        </p:nvSpPr>
        <p:spPr>
          <a:xfrm>
            <a:off x="335005" y="2937164"/>
            <a:ext cx="11173018" cy="34892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de consigne/abonnement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Sensibilisation à l’usage (temps de stockage, temps d’utilisation)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Energie renouvelable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prix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écologique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fr-FR" sz="2400" dirty="0">
              <a:solidFill>
                <a:srgbClr val="15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AVEC les moyens et ressources de l’association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Mention</a:t>
            </a:r>
            <a:r>
              <a:rPr lang="fr-FR" sz="2400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ner les moyens supplémentaires à aller chercher</a:t>
            </a:r>
            <a:endParaRPr lang="fr-FR" sz="2400" b="0" i="0" u="none" strike="noStrike" cap="none" dirty="0">
              <a:solidFill>
                <a:srgbClr val="15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400" b="0" i="0" u="none" strike="noStrike" cap="none" dirty="0">
              <a:solidFill>
                <a:srgbClr val="15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1c87ecefb_0_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366" name="Google Shape;366;ga1c87ecefb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5306" y="508482"/>
            <a:ext cx="3593375" cy="337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a1c87ecefb_0_21"/>
          <p:cNvSpPr txBox="1"/>
          <p:nvPr/>
        </p:nvSpPr>
        <p:spPr>
          <a:xfrm>
            <a:off x="4703936" y="1781404"/>
            <a:ext cx="59779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8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Paie ton accu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7;ga1c87ecefb_0_21">
            <a:extLst>
              <a:ext uri="{FF2B5EF4-FFF2-40B4-BE49-F238E27FC236}">
                <a16:creationId xmlns:a16="http://schemas.microsoft.com/office/drawing/2014/main" id="{0EFEF906-7AA4-4CCE-9828-9B99869A511A}"/>
              </a:ext>
            </a:extLst>
          </p:cNvPr>
          <p:cNvSpPr txBox="1"/>
          <p:nvPr/>
        </p:nvSpPr>
        <p:spPr>
          <a:xfrm>
            <a:off x="2718118" y="4419858"/>
            <a:ext cx="59779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Quoi 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DD9F53-88CF-481F-98BB-04259204CDFD}"/>
              </a:ext>
            </a:extLst>
          </p:cNvPr>
          <p:cNvSpPr txBox="1"/>
          <p:nvPr/>
        </p:nvSpPr>
        <p:spPr>
          <a:xfrm>
            <a:off x="3048531" y="5508430"/>
            <a:ext cx="6094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outil de diagnostic et de sensibilisation autour des batteries et des piles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heter un vélo cargo Douze cycles G4e | Mobilect Rennes">
            <a:extLst>
              <a:ext uri="{FF2B5EF4-FFF2-40B4-BE49-F238E27FC236}">
                <a16:creationId xmlns:a16="http://schemas.microsoft.com/office/drawing/2014/main" id="{28EE2B4B-2AEB-4513-A038-5519611D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159E64-CD6C-40DB-9525-4513457D32DF}"/>
              </a:ext>
            </a:extLst>
          </p:cNvPr>
          <p:cNvSpPr/>
          <p:nvPr/>
        </p:nvSpPr>
        <p:spPr>
          <a:xfrm>
            <a:off x="8959272" y="193963"/>
            <a:ext cx="2851727" cy="7019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Génération d’électricité via panneaux PV et effort physique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F0964C1-BE22-4449-800C-E893E3AD0F56}"/>
              </a:ext>
            </a:extLst>
          </p:cNvPr>
          <p:cNvCxnSpPr/>
          <p:nvPr/>
        </p:nvCxnSpPr>
        <p:spPr>
          <a:xfrm flipH="1">
            <a:off x="8063345" y="932873"/>
            <a:ext cx="1588655" cy="1265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025A864-92E8-4CDF-8EB5-9BB5E1838458}"/>
              </a:ext>
            </a:extLst>
          </p:cNvPr>
          <p:cNvSpPr/>
          <p:nvPr/>
        </p:nvSpPr>
        <p:spPr>
          <a:xfrm>
            <a:off x="6396182" y="3703783"/>
            <a:ext cx="2851727" cy="803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Diagnostic des batteries et piles (via </a:t>
            </a:r>
            <a:r>
              <a:rPr lang="fr-FR" sz="1600"/>
              <a:t>des chargeurs </a:t>
            </a:r>
            <a:r>
              <a:rPr lang="fr-FR" sz="1600" dirty="0"/>
              <a:t>intelligents)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0F5737-7372-4298-B540-8966EDDBDAE6}"/>
              </a:ext>
            </a:extLst>
          </p:cNvPr>
          <p:cNvSpPr/>
          <p:nvPr/>
        </p:nvSpPr>
        <p:spPr>
          <a:xfrm>
            <a:off x="6396181" y="2567709"/>
            <a:ext cx="2851727" cy="1009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Pré-diagnostic interactif (estimation de la durée de vie en fonction de l’utilisation passée)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654F81-6EF3-40FD-BA70-7BEEF49B8AF3}"/>
              </a:ext>
            </a:extLst>
          </p:cNvPr>
          <p:cNvSpPr/>
          <p:nvPr/>
        </p:nvSpPr>
        <p:spPr>
          <a:xfrm>
            <a:off x="381002" y="441034"/>
            <a:ext cx="2851727" cy="8243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Sensibilisation sur les enjeux de production et de recyclage (impact écologique)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F0BB8-D43F-4A61-A295-0F68F9CFDCFB}"/>
              </a:ext>
            </a:extLst>
          </p:cNvPr>
          <p:cNvSpPr/>
          <p:nvPr/>
        </p:nvSpPr>
        <p:spPr>
          <a:xfrm>
            <a:off x="1806865" y="3225798"/>
            <a:ext cx="2851727" cy="8243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Quizz sur le coût réel des piles.</a:t>
            </a:r>
          </a:p>
          <a:p>
            <a:pPr algn="ctr"/>
            <a:r>
              <a:rPr lang="fr-FR" sz="1600" dirty="0"/>
              <a:t>Et l’utilisation des batteries</a:t>
            </a:r>
          </a:p>
        </p:txBody>
      </p:sp>
      <p:sp>
        <p:nvSpPr>
          <p:cNvPr id="28" name="Google Shape;367;ga1c87ecefb_0_21">
            <a:extLst>
              <a:ext uri="{FF2B5EF4-FFF2-40B4-BE49-F238E27FC236}">
                <a16:creationId xmlns:a16="http://schemas.microsoft.com/office/drawing/2014/main" id="{97DD4A78-1E51-4962-9B41-401CC7825C2C}"/>
              </a:ext>
            </a:extLst>
          </p:cNvPr>
          <p:cNvSpPr txBox="1"/>
          <p:nvPr/>
        </p:nvSpPr>
        <p:spPr>
          <a:xfrm>
            <a:off x="2801245" y="314032"/>
            <a:ext cx="59779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 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335FF-8B8A-44DB-9D84-84B328ACEC3E}"/>
              </a:ext>
            </a:extLst>
          </p:cNvPr>
          <p:cNvSpPr/>
          <p:nvPr/>
        </p:nvSpPr>
        <p:spPr>
          <a:xfrm>
            <a:off x="3702786" y="5691911"/>
            <a:ext cx="4174835" cy="8243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Un service d’échange des piles en fin de vie</a:t>
            </a:r>
          </a:p>
        </p:txBody>
      </p:sp>
    </p:spTree>
    <p:extLst>
      <p:ext uri="{BB962C8B-B14F-4D97-AF65-F5344CB8AC3E}">
        <p14:creationId xmlns:p14="http://schemas.microsoft.com/office/powerpoint/2010/main" val="93811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367;ga1c87ecefb_0_21">
            <a:extLst>
              <a:ext uri="{FF2B5EF4-FFF2-40B4-BE49-F238E27FC236}">
                <a16:creationId xmlns:a16="http://schemas.microsoft.com/office/drawing/2014/main" id="{AB9125D0-2125-42DC-9D1D-1ABDB60C782A}"/>
              </a:ext>
            </a:extLst>
          </p:cNvPr>
          <p:cNvSpPr txBox="1"/>
          <p:nvPr/>
        </p:nvSpPr>
        <p:spPr>
          <a:xfrm>
            <a:off x="2496445" y="23590"/>
            <a:ext cx="59779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Ou 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9CD166-5FF0-4A3F-A4F1-3B5BBBA4C9CB}"/>
              </a:ext>
            </a:extLst>
          </p:cNvPr>
          <p:cNvSpPr txBox="1"/>
          <p:nvPr/>
        </p:nvSpPr>
        <p:spPr>
          <a:xfrm>
            <a:off x="1055864" y="2862555"/>
            <a:ext cx="2323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AXE SEINE</a:t>
            </a:r>
          </a:p>
          <a:p>
            <a:endParaRPr lang="fr-FR" dirty="0"/>
          </a:p>
          <a:p>
            <a:r>
              <a:rPr lang="fr-FR" dirty="0"/>
              <a:t>Dans les entreprises</a:t>
            </a:r>
          </a:p>
          <a:p>
            <a:pPr algn="ctr"/>
            <a:r>
              <a:rPr lang="fr-FR" dirty="0"/>
              <a:t>Animation occasionnelle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859B0E-10E9-4981-97F4-FB37EC0A25F8}"/>
              </a:ext>
            </a:extLst>
          </p:cNvPr>
          <p:cNvSpPr txBox="1"/>
          <p:nvPr/>
        </p:nvSpPr>
        <p:spPr>
          <a:xfrm>
            <a:off x="4678748" y="3429000"/>
            <a:ext cx="259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les lieux de passages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CC8D43-EBED-4424-8995-EBD4C5862590}"/>
              </a:ext>
            </a:extLst>
          </p:cNvPr>
          <p:cNvSpPr txBox="1"/>
          <p:nvPr/>
        </p:nvSpPr>
        <p:spPr>
          <a:xfrm>
            <a:off x="8552487" y="3429000"/>
            <a:ext cx="175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Devant les écoles</a:t>
            </a:r>
          </a:p>
        </p:txBody>
      </p:sp>
      <p:pic>
        <p:nvPicPr>
          <p:cNvPr id="7" name="Graphique 6" descr="Aire de jeu">
            <a:extLst>
              <a:ext uri="{FF2B5EF4-FFF2-40B4-BE49-F238E27FC236}">
                <a16:creationId xmlns:a16="http://schemas.microsoft.com/office/drawing/2014/main" id="{0CFD7FF7-0564-482D-AF98-5D250077B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4978" y="1948782"/>
            <a:ext cx="1310310" cy="1310310"/>
          </a:xfrm>
          <a:prstGeom prst="rect">
            <a:avLst/>
          </a:prstGeom>
        </p:spPr>
      </p:pic>
      <p:pic>
        <p:nvPicPr>
          <p:cNvPr id="9" name="Graphique 8" descr="Usine">
            <a:extLst>
              <a:ext uri="{FF2B5EF4-FFF2-40B4-BE49-F238E27FC236}">
                <a16:creationId xmlns:a16="http://schemas.microsoft.com/office/drawing/2014/main" id="{02535706-4FA9-4447-B19F-32C4FB0F2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632" y="1773291"/>
            <a:ext cx="1310310" cy="1310310"/>
          </a:xfrm>
          <a:prstGeom prst="rect">
            <a:avLst/>
          </a:prstGeom>
        </p:spPr>
      </p:pic>
      <p:pic>
        <p:nvPicPr>
          <p:cNvPr id="14" name="Graphique 13" descr="Chariot de courses">
            <a:extLst>
              <a:ext uri="{FF2B5EF4-FFF2-40B4-BE49-F238E27FC236}">
                <a16:creationId xmlns:a16="http://schemas.microsoft.com/office/drawing/2014/main" id="{030ED449-1444-44D2-91ED-46CA1C0AA0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4378" y="2099929"/>
            <a:ext cx="1159163" cy="11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699be4f8a_0_0"/>
          <p:cNvSpPr txBox="1"/>
          <p:nvPr/>
        </p:nvSpPr>
        <p:spPr>
          <a:xfrm>
            <a:off x="314036" y="507287"/>
            <a:ext cx="556812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Un stand de mesure de performance des batterie et piles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2E2EC6B-89E7-4881-92E2-747F0245E0F1}"/>
              </a:ext>
            </a:extLst>
          </p:cNvPr>
          <p:cNvCxnSpPr>
            <a:cxnSpLocks/>
          </p:cNvCxnSpPr>
          <p:nvPr/>
        </p:nvCxnSpPr>
        <p:spPr>
          <a:xfrm>
            <a:off x="1791856" y="922754"/>
            <a:ext cx="387926" cy="90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7E3BBA6-2A93-44F7-80F5-6210392B4C5F}"/>
              </a:ext>
            </a:extLst>
          </p:cNvPr>
          <p:cNvCxnSpPr>
            <a:cxnSpLocks/>
          </p:cNvCxnSpPr>
          <p:nvPr/>
        </p:nvCxnSpPr>
        <p:spPr>
          <a:xfrm>
            <a:off x="3971638" y="922754"/>
            <a:ext cx="332507" cy="90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372;g9699be4f8a_0_0">
            <a:extLst>
              <a:ext uri="{FF2B5EF4-FFF2-40B4-BE49-F238E27FC236}">
                <a16:creationId xmlns:a16="http://schemas.microsoft.com/office/drawing/2014/main" id="{F7A8AD65-354C-47A2-B29A-EE287D407A67}"/>
              </a:ext>
            </a:extLst>
          </p:cNvPr>
          <p:cNvSpPr txBox="1"/>
          <p:nvPr/>
        </p:nvSpPr>
        <p:spPr>
          <a:xfrm>
            <a:off x="101599" y="1967288"/>
            <a:ext cx="316807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>
                <a:latin typeface="Proxima Nova"/>
                <a:ea typeface="Proxima Nova"/>
                <a:cs typeface="Proxima Nova"/>
                <a:sym typeface="Proxima Nova"/>
              </a:rPr>
              <a:t>Mobile, avec un panneau solaire (source annexe d’énergie)</a:t>
            </a:r>
            <a:endParaRPr lang="fr-FR" sz="1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72;g9699be4f8a_0_0">
            <a:extLst>
              <a:ext uri="{FF2B5EF4-FFF2-40B4-BE49-F238E27FC236}">
                <a16:creationId xmlns:a16="http://schemas.microsoft.com/office/drawing/2014/main" id="{4C6BABDB-5834-429D-89AA-38815176F59E}"/>
              </a:ext>
            </a:extLst>
          </p:cNvPr>
          <p:cNvSpPr txBox="1"/>
          <p:nvPr/>
        </p:nvSpPr>
        <p:spPr>
          <a:xfrm>
            <a:off x="3616035" y="1967288"/>
            <a:ext cx="316807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>
                <a:latin typeface="Proxima Nova"/>
                <a:ea typeface="Proxima Nova"/>
                <a:cs typeface="Proxima Nova"/>
                <a:sym typeface="Proxima Nova"/>
              </a:rPr>
              <a:t>Utilisable pour du diagnostic des batteries de portables</a:t>
            </a:r>
            <a:endParaRPr lang="fr-FR" sz="1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72;g9699be4f8a_0_0">
            <a:extLst>
              <a:ext uri="{FF2B5EF4-FFF2-40B4-BE49-F238E27FC236}">
                <a16:creationId xmlns:a16="http://schemas.microsoft.com/office/drawing/2014/main" id="{AAE49B83-26CC-4991-9195-42BACEB34D7A}"/>
              </a:ext>
            </a:extLst>
          </p:cNvPr>
          <p:cNvSpPr txBox="1"/>
          <p:nvPr/>
        </p:nvSpPr>
        <p:spPr>
          <a:xfrm>
            <a:off x="8220362" y="384175"/>
            <a:ext cx="316807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Pré-diagnostic avec un </a:t>
            </a:r>
            <a:r>
              <a:rPr lang="fr-FR" sz="1600" dirty="0">
                <a:latin typeface="Proxima Nova"/>
                <a:ea typeface="Proxima Nova"/>
                <a:cs typeface="Proxima Nova"/>
                <a:sym typeface="Proxima Nova"/>
              </a:rPr>
              <a:t>questionnaire interactif (</a:t>
            </a:r>
            <a:r>
              <a:rPr lang="fr-FR" sz="1600" dirty="0" err="1">
                <a:latin typeface="Proxima Nova"/>
                <a:ea typeface="Proxima Nova"/>
                <a:cs typeface="Proxima Nova"/>
                <a:sym typeface="Proxima Nova"/>
              </a:rPr>
              <a:t>chatbot</a:t>
            </a:r>
            <a:r>
              <a:rPr lang="fr-FR" sz="1600" dirty="0">
                <a:latin typeface="Proxima Nova"/>
                <a:ea typeface="Proxima Nova"/>
                <a:cs typeface="Proxima Nova"/>
                <a:sym typeface="Proxima Nova"/>
              </a:rPr>
              <a:t>) ou automatisée via BDD</a:t>
            </a:r>
            <a:endParaRPr lang="fr-FR" sz="1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066DDD9-D9F5-40BB-85C7-4A281BD346AC}"/>
              </a:ext>
            </a:extLst>
          </p:cNvPr>
          <p:cNvCxnSpPr>
            <a:cxnSpLocks/>
          </p:cNvCxnSpPr>
          <p:nvPr/>
        </p:nvCxnSpPr>
        <p:spPr>
          <a:xfrm>
            <a:off x="5882158" y="637309"/>
            <a:ext cx="2088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372;g9699be4f8a_0_0">
            <a:extLst>
              <a:ext uri="{FF2B5EF4-FFF2-40B4-BE49-F238E27FC236}">
                <a16:creationId xmlns:a16="http://schemas.microsoft.com/office/drawing/2014/main" id="{3CE42E8F-B67C-40B7-940D-0BCCC0EBD81D}"/>
              </a:ext>
            </a:extLst>
          </p:cNvPr>
          <p:cNvSpPr txBox="1"/>
          <p:nvPr/>
        </p:nvSpPr>
        <p:spPr>
          <a:xfrm>
            <a:off x="314036" y="3301287"/>
            <a:ext cx="556812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 de sensibilisation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DCA752C-2998-4F1C-9741-367B6630F640}"/>
              </a:ext>
            </a:extLst>
          </p:cNvPr>
          <p:cNvCxnSpPr>
            <a:cxnSpLocks/>
          </p:cNvCxnSpPr>
          <p:nvPr/>
        </p:nvCxnSpPr>
        <p:spPr>
          <a:xfrm flipH="1">
            <a:off x="1366982" y="3673511"/>
            <a:ext cx="1296304" cy="114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9335E39-85BE-44FA-8CC5-256DB26207A7}"/>
              </a:ext>
            </a:extLst>
          </p:cNvPr>
          <p:cNvCxnSpPr>
            <a:cxnSpLocks/>
          </p:cNvCxnSpPr>
          <p:nvPr/>
        </p:nvCxnSpPr>
        <p:spPr>
          <a:xfrm>
            <a:off x="3971638" y="3673511"/>
            <a:ext cx="1228433" cy="122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372;g9699be4f8a_0_0">
            <a:extLst>
              <a:ext uri="{FF2B5EF4-FFF2-40B4-BE49-F238E27FC236}">
                <a16:creationId xmlns:a16="http://schemas.microsoft.com/office/drawing/2014/main" id="{DA5CF101-7D8D-41AA-A5A0-A5EFFA4517A3}"/>
              </a:ext>
            </a:extLst>
          </p:cNvPr>
          <p:cNvSpPr txBox="1"/>
          <p:nvPr/>
        </p:nvSpPr>
        <p:spPr>
          <a:xfrm>
            <a:off x="101598" y="5007510"/>
            <a:ext cx="316807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>
                <a:latin typeface="Proxima Nova"/>
                <a:ea typeface="Proxima Nova"/>
                <a:cs typeface="Proxima Nova"/>
                <a:sym typeface="Proxima Nova"/>
              </a:rPr>
              <a:t>Chiffres sur la fabrication et l’élimination des piles. Quizz, challenge entre les visiteurs</a:t>
            </a:r>
            <a:endParaRPr lang="fr-FR" sz="1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72;g9699be4f8a_0_0">
            <a:extLst>
              <a:ext uri="{FF2B5EF4-FFF2-40B4-BE49-F238E27FC236}">
                <a16:creationId xmlns:a16="http://schemas.microsoft.com/office/drawing/2014/main" id="{8EB7CB70-4992-4995-ABE5-552708B9A57B}"/>
              </a:ext>
            </a:extLst>
          </p:cNvPr>
          <p:cNvSpPr txBox="1"/>
          <p:nvPr/>
        </p:nvSpPr>
        <p:spPr>
          <a:xfrm>
            <a:off x="3758497" y="5007510"/>
            <a:ext cx="316807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Comparatif cout pour le volume </a:t>
            </a:r>
            <a:r>
              <a:rPr lang="fr-FR" sz="1600" b="0" i="0" u="none" strike="noStrike" cap="none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energie</a:t>
            </a:r>
            <a:r>
              <a:rPr lang="fr-FR" sz="1600" dirty="0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lang="fr-FR" sz="1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72;g9699be4f8a_0_0">
            <a:extLst>
              <a:ext uri="{FF2B5EF4-FFF2-40B4-BE49-F238E27FC236}">
                <a16:creationId xmlns:a16="http://schemas.microsoft.com/office/drawing/2014/main" id="{434EF056-C43B-472F-99BA-7B6F0588E8FA}"/>
              </a:ext>
            </a:extLst>
          </p:cNvPr>
          <p:cNvSpPr txBox="1"/>
          <p:nvPr/>
        </p:nvSpPr>
        <p:spPr>
          <a:xfrm>
            <a:off x="8137235" y="3673511"/>
            <a:ext cx="316807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>
                <a:latin typeface="Proxima Nova"/>
                <a:ea typeface="Proxima Nova"/>
                <a:cs typeface="Proxima Nova"/>
                <a:sym typeface="Proxima Nova"/>
              </a:rPr>
              <a:t>Vélo cargo ? </a:t>
            </a:r>
            <a:endParaRPr lang="fr-FR" sz="1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5675bf76a_0_267"/>
          <p:cNvSpPr/>
          <p:nvPr/>
        </p:nvSpPr>
        <p:spPr>
          <a:xfrm>
            <a:off x="6462583" y="493221"/>
            <a:ext cx="259500" cy="259500"/>
          </a:xfrm>
          <a:prstGeom prst="ellipse">
            <a:avLst/>
          </a:prstGeom>
          <a:solidFill>
            <a:srgbClr val="9E9E9E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95675bf76a_0_267"/>
          <p:cNvSpPr/>
          <p:nvPr/>
        </p:nvSpPr>
        <p:spPr>
          <a:xfrm>
            <a:off x="6567616" y="997748"/>
            <a:ext cx="504000" cy="504000"/>
          </a:xfrm>
          <a:prstGeom prst="ellipse">
            <a:avLst/>
          </a:prstGeom>
          <a:noFill/>
          <a:ln w="69850" cap="sq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95675bf76a_0_267"/>
          <p:cNvPicPr preferRelativeResize="0"/>
          <p:nvPr/>
        </p:nvPicPr>
        <p:blipFill rotWithShape="1">
          <a:blip r:embed="rId3">
            <a:alphaModFix/>
          </a:blip>
          <a:srcRect t="28734" r="6472"/>
          <a:stretch/>
        </p:blipFill>
        <p:spPr>
          <a:xfrm>
            <a:off x="487679" y="1357370"/>
            <a:ext cx="4074695" cy="204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95675bf76a_0_267"/>
          <p:cNvPicPr preferRelativeResize="0"/>
          <p:nvPr/>
        </p:nvPicPr>
        <p:blipFill rotWithShape="1">
          <a:blip r:embed="rId4">
            <a:alphaModFix/>
          </a:blip>
          <a:srcRect r="4297" b="11213"/>
          <a:stretch/>
        </p:blipFill>
        <p:spPr>
          <a:xfrm>
            <a:off x="651991" y="3284623"/>
            <a:ext cx="3953463" cy="221600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95675bf76a_0_267"/>
          <p:cNvSpPr txBox="1"/>
          <p:nvPr/>
        </p:nvSpPr>
        <p:spPr>
          <a:xfrm>
            <a:off x="5765525" y="2335975"/>
            <a:ext cx="5774484" cy="306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36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Débriefing</a:t>
            </a:r>
            <a:endParaRPr sz="3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Profusions d’idées !  </a:t>
            </a:r>
            <a:endParaRPr sz="24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(-) Si c’était à refaire, ce que nous pourrions faire mieux ?</a:t>
            </a: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624</Words>
  <Application>Microsoft Office PowerPoint</Application>
  <PresentationFormat>Grand écran</PresentationFormat>
  <Paragraphs>95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Proxima Nova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KINSELLE</dc:creator>
  <cp:lastModifiedBy>Remi Dubaele</cp:lastModifiedBy>
  <cp:revision>65</cp:revision>
  <dcterms:modified xsi:type="dcterms:W3CDTF">2020-12-01T16:17:44Z</dcterms:modified>
</cp:coreProperties>
</file>