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media/image3.png" ContentType="image/png"/>
  <Override PartName="/ppt/media/image28.png" ContentType="image/png"/>
  <Override PartName="/ppt/media/image1.jpeg" ContentType="image/jpeg"/>
  <Override PartName="/ppt/media/image23.jpeg" ContentType="image/jpeg"/>
  <Override PartName="/ppt/media/image8.png" ContentType="image/png"/>
  <Override PartName="/ppt/media/image2.jpeg" ContentType="image/jpeg"/>
  <Override PartName="/ppt/media/image45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9.png" ContentType="image/png"/>
  <Override PartName="/ppt/media/image31.png" ContentType="image/png"/>
  <Override PartName="/ppt/media/image7.jpeg" ContentType="image/jpeg"/>
  <Override PartName="/ppt/media/image10.png" ContentType="image/png"/>
  <Override PartName="/ppt/media/image11.png" ContentType="image/png"/>
  <Override PartName="/ppt/media/image12.jpeg" ContentType="image/jpeg"/>
  <Override PartName="/ppt/media/image46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40.jpeg" ContentType="image/jpeg"/>
  <Override PartName="/ppt/media/image20.png" ContentType="image/png"/>
  <Override PartName="/ppt/media/image21.png" ContentType="image/png"/>
  <Override PartName="/ppt/media/image22.png" ContentType="image/png"/>
  <Override PartName="/ppt/media/image24.png" ContentType="image/png"/>
  <Override PartName="/ppt/media/image25.png" ContentType="image/png"/>
  <Override PartName="/ppt/media/image37.png" ContentType="image/png"/>
  <Override PartName="/ppt/media/image26.jpeg" ContentType="image/jpeg"/>
  <Override PartName="/ppt/media/image27.png" ContentType="image/png"/>
  <Override PartName="/ppt/media/image29.png" ContentType="image/png"/>
  <Override PartName="/ppt/media/image41.jpeg" ContentType="image/jpeg"/>
  <Override PartName="/ppt/media/image30.png" ContentType="image/png"/>
  <Override PartName="/ppt/media/image32.png" ContentType="image/png"/>
  <Override PartName="/ppt/media/image48.jpeg" ContentType="image/jpe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8.jpeg" ContentType="image/jpeg"/>
  <Override PartName="/ppt/media/image39.jpeg" ContentType="image/jpeg"/>
  <Override PartName="/ppt/media/image42.jpeg" ContentType="image/jpeg"/>
  <Override PartName="/ppt/media/image50.png" ContentType="image/png"/>
  <Override PartName="/ppt/media/image43.jpeg" ContentType="image/jpeg"/>
  <Override PartName="/ppt/media/image44.jpeg" ContentType="image/jpeg"/>
  <Override PartName="/ppt/media/image47.png" ContentType="image/png"/>
  <Override PartName="/ppt/media/image49.jpeg" ContentType="image/jpe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4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7E53007-4A31-4883-B845-8751C2CE2E21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-61920" y="419040"/>
            <a:ext cx="4076280" cy="2293560"/>
          </a:xfrm>
          <a:prstGeom prst="rect">
            <a:avLst/>
          </a:prstGeom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45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20B7177-2869-4FED-8794-A053039C19E4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45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B21A8B3-D710-4BCE-834A-30CE6D2C8A23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8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8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8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8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8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8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rmAutofit/>
          </a:bodyPr>
          <a:p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0D03763-5BA1-4C72-BD48-9A52F821DE0E}" type="slidenum">
              <a:rPr b="0" lang="fr-FR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rmAutofit/>
          </a:bodyPr>
          <a:p>
            <a:r>
              <a:rPr b="0" lang="fr-FR" sz="60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85BA5F3-2C71-40AC-91A0-C2FBC01BB39A}" type="slidenum">
              <a:rPr b="0" lang="fr-FR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anchor="b">
            <a:noAutofit/>
          </a:bodyPr>
          <a:p>
            <a:r>
              <a:rPr b="0" lang="fr-FR" sz="60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A268E7A-667C-4DC6-982A-AA3E1629D628}" type="slidenum">
              <a:rPr b="0" lang="fr-FR" sz="1200" spc="-1" strike="noStrike">
                <a:solidFill>
                  <a:srgbClr val="888888"/>
                </a:solidFill>
                <a:latin typeface="Calibri"/>
                <a:ea typeface="Calibri"/>
              </a:rPr>
              <a:t>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</p:spPr>
        <p:txBody>
          <a:bodyPr anchor="ctr">
            <a:noAutofit/>
          </a:bodyPr>
          <a:p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EDAC560-3243-4A21-956A-CB408F916540}" type="slidenum">
              <a:rPr b="0" lang="fr-FR" sz="1200" spc="-1" strike="noStrike">
                <a:solidFill>
                  <a:srgbClr val="888888"/>
                </a:solidFill>
                <a:latin typeface="Calibri"/>
                <a:ea typeface="Calibri"/>
              </a:rPr>
              <a:t>1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anchor="b">
            <a:noAutofit/>
          </a:bodyPr>
          <a:p>
            <a:r>
              <a:rPr b="0" lang="fr-FR" sz="60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59E5219-0A66-40F7-8966-5CD1370B72BF}" type="slidenum">
              <a:rPr b="0" lang="fr-FR" sz="1200" spc="-1" strike="noStrike">
                <a:solidFill>
                  <a:srgbClr val="888888"/>
                </a:solidFill>
                <a:latin typeface="Calibri"/>
                <a:ea typeface="Calibri"/>
              </a:rPr>
              <a:t>1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40EC714-59C3-4CB6-8F5E-F2C818B86AB2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01/12/2020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CCA4AF0-7F2E-40C5-BDA3-60B2E126B3B4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2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26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2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6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slideLayout" Target="../slideLayouts/slideLayout50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png"/><Relationship Id="rId9" Type="http://schemas.openxmlformats.org/officeDocument/2006/relationships/slideLayout" Target="../slideLayouts/slideLayout50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slideLayout" Target="../slideLayouts/slideLayout26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163;g9d2e6624d8_0_0" descr=""/>
          <p:cNvPicPr/>
          <p:nvPr/>
        </p:nvPicPr>
        <p:blipFill>
          <a:blip r:embed="rId1"/>
          <a:srcRect l="10540" t="10700" r="10207" b="29291"/>
          <a:stretch/>
        </p:blipFill>
        <p:spPr>
          <a:xfrm>
            <a:off x="-8280" y="0"/>
            <a:ext cx="12208320" cy="5199480"/>
          </a:xfrm>
          <a:prstGeom prst="rect">
            <a:avLst/>
          </a:prstGeom>
          <a:ln>
            <a:noFill/>
          </a:ln>
        </p:spPr>
      </p:pic>
      <p:sp>
        <p:nvSpPr>
          <p:cNvPr id="251" name="CustomShape 1"/>
          <p:cNvSpPr/>
          <p:nvPr/>
        </p:nvSpPr>
        <p:spPr>
          <a:xfrm>
            <a:off x="9720" y="0"/>
            <a:ext cx="12225600" cy="5199480"/>
          </a:xfrm>
          <a:prstGeom prst="rect">
            <a:avLst/>
          </a:prstGeom>
          <a:solidFill>
            <a:srgbClr val="0055f5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2788560" y="1526040"/>
            <a:ext cx="6614640" cy="2147760"/>
          </a:xfrm>
          <a:prstGeom prst="rect">
            <a:avLst/>
          </a:prstGeom>
          <a:noFill/>
          <a:ln w="7632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fr-FR" sz="5400" spc="-1" strike="noStrike">
                <a:solidFill>
                  <a:srgbClr val="ffffff"/>
                </a:solidFill>
                <a:latin typeface="Proxima Nova"/>
                <a:ea typeface="Proxima Nova"/>
              </a:rPr>
              <a:t>BOOSTER</a:t>
            </a:r>
            <a:endParaRPr b="0" lang="fr-FR" sz="54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0" lang="fr-FR" sz="5400" spc="-1" strike="noStrike">
                <a:solidFill>
                  <a:srgbClr val="ffffff"/>
                </a:solidFill>
                <a:latin typeface="Proxima Nova"/>
                <a:ea typeface="Proxima Nova"/>
              </a:rPr>
              <a:t>D’ASSOCIATION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2683800" y="3848760"/>
            <a:ext cx="6823800" cy="88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900" spc="-1" strike="noStrike">
                <a:solidFill>
                  <a:srgbClr val="ffffff"/>
                </a:solidFill>
                <a:latin typeface="Proxima Nova"/>
                <a:ea typeface="Proxima Nova"/>
              </a:rPr>
              <a:t>[ 1</a:t>
            </a:r>
            <a:r>
              <a:rPr b="1" lang="fr-FR" sz="2900" spc="-1" strike="noStrike" baseline="30000">
                <a:solidFill>
                  <a:srgbClr val="ffffff"/>
                </a:solidFill>
                <a:latin typeface="Proxima Nova"/>
                <a:ea typeface="Proxima Nova"/>
              </a:rPr>
              <a:t>er</a:t>
            </a:r>
            <a:r>
              <a:rPr b="1" lang="fr-FR" sz="2900" spc="-1" strike="noStrike">
                <a:solidFill>
                  <a:srgbClr val="ffffff"/>
                </a:solidFill>
                <a:latin typeface="Proxima Nova"/>
                <a:ea typeface="Proxima Nova"/>
              </a:rPr>
              <a:t> décembre 2020 ]</a:t>
            </a:r>
            <a:endParaRPr b="0" lang="fr-FR" sz="2900" spc="-1" strike="noStrike">
              <a:latin typeface="Arial"/>
            </a:endParaRPr>
          </a:p>
        </p:txBody>
      </p:sp>
      <p:pic>
        <p:nvPicPr>
          <p:cNvPr id="254" name="Google Shape;167;g9d2e6624d8_0_0" descr=""/>
          <p:cNvPicPr/>
          <p:nvPr/>
        </p:nvPicPr>
        <p:blipFill>
          <a:blip r:embed="rId2"/>
          <a:srcRect l="0" t="29478" r="0" b="28005"/>
          <a:stretch/>
        </p:blipFill>
        <p:spPr>
          <a:xfrm>
            <a:off x="8057160" y="5199840"/>
            <a:ext cx="3809520" cy="1620000"/>
          </a:xfrm>
          <a:prstGeom prst="rect">
            <a:avLst/>
          </a:prstGeom>
          <a:ln>
            <a:noFill/>
          </a:ln>
        </p:spPr>
      </p:pic>
      <p:pic>
        <p:nvPicPr>
          <p:cNvPr id="255" name="Picture 2" descr=""/>
          <p:cNvPicPr/>
          <p:nvPr/>
        </p:nvPicPr>
        <p:blipFill>
          <a:blip r:embed="rId3"/>
          <a:stretch/>
        </p:blipFill>
        <p:spPr>
          <a:xfrm>
            <a:off x="688320" y="5392080"/>
            <a:ext cx="3990600" cy="1333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0" y="0"/>
            <a:ext cx="12191760" cy="175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TextShape 2"/>
          <p:cNvSpPr txBox="1"/>
          <p:nvPr/>
        </p:nvSpPr>
        <p:spPr>
          <a:xfrm>
            <a:off x="838080" y="88560"/>
            <a:ext cx="10515240" cy="132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3900" spc="-1" strike="noStrike">
                <a:solidFill>
                  <a:srgbClr val="000000"/>
                </a:solidFill>
                <a:latin typeface="Proxima Nova"/>
                <a:ea typeface="Proxima Nova"/>
              </a:rPr>
              <a:t>LES TÉMOINS</a:t>
            </a:r>
            <a:br/>
            <a:r>
              <a:rPr b="1" lang="fr-FR" sz="3900" spc="-1" strike="noStrike">
                <a:solidFill>
                  <a:srgbClr val="000000"/>
                </a:solidFill>
                <a:latin typeface="Proxima Nova"/>
                <a:ea typeface="Proxima Nova"/>
              </a:rPr>
              <a:t>12h00 – 12h30</a:t>
            </a:r>
            <a:endParaRPr b="0" lang="fr-FR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1018440" y="1999080"/>
            <a:ext cx="10515240" cy="411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noAutofit/>
          </a:bodyPr>
          <a:p>
            <a:pPr marL="63360">
              <a:lnSpc>
                <a:spcPct val="90000"/>
              </a:lnSpc>
              <a:spcBef>
                <a:spcPts val="1001"/>
              </a:spcBef>
            </a:pPr>
            <a:endParaRPr b="0" lang="fr-FR" sz="1800" spc="-1" strike="noStrike">
              <a:latin typeface="Arial"/>
            </a:endParaRPr>
          </a:p>
          <a:p>
            <a:pPr marL="457200" indent="-393480">
              <a:lnSpc>
                <a:spcPct val="90000"/>
              </a:lnSpc>
              <a:spcBef>
                <a:spcPts val="1001"/>
              </a:spcBef>
              <a:buClr>
                <a:srgbClr val="0055f5"/>
              </a:buClr>
              <a:buFont typeface="Proxima Nova"/>
              <a:buAutoNum type="arabicPeriod"/>
            </a:pPr>
            <a:r>
              <a:rPr b="1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Cyril, </a:t>
            </a:r>
            <a:r>
              <a:rPr b="0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Directeur innovation </a:t>
            </a:r>
            <a:r>
              <a:rPr b="0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(*)</a:t>
            </a:r>
            <a:endParaRPr b="0" lang="fr-FR" sz="2400" spc="-1" strike="noStrike">
              <a:latin typeface="Arial"/>
            </a:endParaRPr>
          </a:p>
          <a:p>
            <a:pPr marL="457200" indent="-393480">
              <a:lnSpc>
                <a:spcPct val="90000"/>
              </a:lnSpc>
              <a:spcBef>
                <a:spcPts val="1001"/>
              </a:spcBef>
              <a:buClr>
                <a:srgbClr val="0055f5"/>
              </a:buClr>
              <a:buFont typeface="Proxima Nova"/>
              <a:buAutoNum type="arabicPeriod"/>
            </a:pPr>
            <a:r>
              <a:rPr b="1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Rodolphe, </a:t>
            </a:r>
            <a:r>
              <a:rPr b="0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Directeur technique – Responsable BattCycle  </a:t>
            </a:r>
            <a:r>
              <a:rPr b="0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(*)</a:t>
            </a:r>
            <a:endParaRPr b="0" lang="fr-FR" sz="2400" spc="-1" strike="noStrike">
              <a:latin typeface="Arial"/>
            </a:endParaRPr>
          </a:p>
          <a:p>
            <a:pPr marL="457200" indent="-393480">
              <a:lnSpc>
                <a:spcPct val="90000"/>
              </a:lnSpc>
              <a:spcBef>
                <a:spcPts val="1001"/>
              </a:spcBef>
              <a:buClr>
                <a:srgbClr val="0055f5"/>
              </a:buClr>
              <a:buFont typeface="Proxima Nova"/>
              <a:buAutoNum type="arabicPeriod"/>
            </a:pPr>
            <a:r>
              <a:rPr b="1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Marjorie, </a:t>
            </a:r>
            <a:r>
              <a:rPr b="0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Directrice processus et qualité</a:t>
            </a:r>
            <a:endParaRPr b="0" lang="fr-FR" sz="2400" spc="-1" strike="noStrike">
              <a:latin typeface="Arial"/>
            </a:endParaRPr>
          </a:p>
          <a:p>
            <a:pPr marL="457200" indent="-393480">
              <a:lnSpc>
                <a:spcPct val="90000"/>
              </a:lnSpc>
              <a:spcBef>
                <a:spcPts val="1001"/>
              </a:spcBef>
              <a:buClr>
                <a:srgbClr val="0055f5"/>
              </a:buClr>
              <a:buFont typeface="Proxima Nova"/>
              <a:buAutoNum type="arabicPeriod"/>
            </a:pPr>
            <a:r>
              <a:rPr b="1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Catalina, </a:t>
            </a:r>
            <a:r>
              <a:rPr b="0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Directrice création et programmation – Responsable eBiom </a:t>
            </a:r>
            <a:r>
              <a:rPr b="0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(*)</a:t>
            </a:r>
            <a:r>
              <a:rPr b="0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 </a:t>
            </a:r>
            <a:endParaRPr b="0" lang="fr-FR" sz="2400" spc="-1" strike="noStrike">
              <a:latin typeface="Arial"/>
            </a:endParaRPr>
          </a:p>
          <a:p>
            <a:pPr marL="457200" indent="-393480">
              <a:lnSpc>
                <a:spcPct val="90000"/>
              </a:lnSpc>
              <a:spcBef>
                <a:spcPts val="1001"/>
              </a:spcBef>
              <a:buClr>
                <a:srgbClr val="0055f5"/>
              </a:buClr>
              <a:buFont typeface="Proxima Nova"/>
              <a:buAutoNum type="arabicPeriod"/>
            </a:pPr>
            <a:r>
              <a:rPr b="1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Philippe, </a:t>
            </a:r>
            <a:r>
              <a:rPr b="0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Responsable SLP2 </a:t>
            </a:r>
            <a:endParaRPr b="0" lang="fr-FR" sz="2400" spc="-1" strike="noStrike">
              <a:latin typeface="Arial"/>
            </a:endParaRPr>
          </a:p>
          <a:p>
            <a:pPr marL="457200" indent="-393480">
              <a:lnSpc>
                <a:spcPct val="90000"/>
              </a:lnSpc>
              <a:spcBef>
                <a:spcPts val="1001"/>
              </a:spcBef>
              <a:buClr>
                <a:srgbClr val="0055f5"/>
              </a:buClr>
              <a:buFont typeface="Proxima Nova"/>
              <a:buAutoNum type="arabicPeriod"/>
            </a:pPr>
            <a:r>
              <a:rPr b="1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Daniel, </a:t>
            </a:r>
            <a:r>
              <a:rPr b="0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Responsable du projet EducPopE+ </a:t>
            </a:r>
            <a:r>
              <a:rPr b="0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(*)</a:t>
            </a:r>
            <a:endParaRPr b="0" lang="fr-FR" sz="2400" spc="-1" strike="noStrike">
              <a:latin typeface="Arial"/>
            </a:endParaRPr>
          </a:p>
          <a:p>
            <a:pPr marL="63360">
              <a:lnSpc>
                <a:spcPct val="9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  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(*) également membres du jury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55f5"/>
                </a:solidFill>
                <a:latin typeface="Proxima Nova"/>
                <a:ea typeface="Proxima Nova"/>
              </a:rPr>
              <a:t>  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24" name="CustomShape 4"/>
          <p:cNvSpPr/>
          <p:nvPr/>
        </p:nvSpPr>
        <p:spPr>
          <a:xfrm flipH="1" rot="10800000">
            <a:off x="5175720" y="1333800"/>
            <a:ext cx="1843560" cy="4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55f5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1069200" y="978120"/>
            <a:ext cx="10284120" cy="3440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3600" spc="-1" strike="noStrike">
                <a:solidFill>
                  <a:srgbClr val="242b2c"/>
                </a:solidFill>
                <a:latin typeface="Proxima Nova"/>
                <a:ea typeface="Proxima Nova"/>
              </a:rPr>
              <a:t>En synthèse – </a:t>
            </a:r>
            <a:r>
              <a:rPr b="1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12h00 à 12h30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Proxima Nova"/>
              <a:buChar char="●"/>
            </a:pPr>
            <a:r>
              <a:rPr b="0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L’association</a:t>
            </a:r>
            <a:r>
              <a:rPr b="0" lang="fr-FR" sz="2400" spc="-1" strike="noStrike">
                <a:solidFill>
                  <a:srgbClr val="ff0000"/>
                </a:solidFill>
                <a:latin typeface="Proxima Nova"/>
                <a:ea typeface="Proxima Nova"/>
              </a:rPr>
              <a:t> </a:t>
            </a: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se demande comment XXX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-380520">
              <a:lnSpc>
                <a:spcPct val="100000"/>
              </a:lnSpc>
              <a:spcBef>
                <a:spcPts val="1001"/>
              </a:spcBef>
              <a:buClr>
                <a:srgbClr val="242b2c"/>
              </a:buClr>
              <a:buFont typeface="Proxima Nova"/>
              <a:buChar char="●"/>
            </a:pP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Leur challenge principal c’est de XXX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 rot="16200000">
            <a:off x="-3102480" y="3106440"/>
            <a:ext cx="6857640" cy="645120"/>
          </a:xfrm>
          <a:prstGeom prst="rect">
            <a:avLst/>
          </a:prstGeom>
          <a:solidFill>
            <a:srgbClr val="0055f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500" spc="-1" strike="noStrike">
                <a:solidFill>
                  <a:srgbClr val="ffffff"/>
                </a:solidFill>
                <a:latin typeface="Proxima Nova"/>
                <a:ea typeface="Proxima Nova"/>
              </a:rPr>
              <a:t>EMPATHIE</a:t>
            </a:r>
            <a:endParaRPr b="0" lang="fr-FR" sz="2500" spc="-1" strike="noStrike">
              <a:latin typeface="Arial"/>
            </a:endParaRPr>
          </a:p>
        </p:txBody>
      </p:sp>
      <p:pic>
        <p:nvPicPr>
          <p:cNvPr id="327" name="Google Shape;266;ga399bc404e_0_505" descr=""/>
          <p:cNvPicPr/>
          <p:nvPr/>
        </p:nvPicPr>
        <p:blipFill>
          <a:blip r:embed="rId1"/>
          <a:stretch/>
        </p:blipFill>
        <p:spPr>
          <a:xfrm>
            <a:off x="9063000" y="4419000"/>
            <a:ext cx="2657880" cy="1772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0" y="0"/>
            <a:ext cx="12225600" cy="2602440"/>
          </a:xfrm>
          <a:prstGeom prst="rect">
            <a:avLst/>
          </a:prstGeom>
          <a:solidFill>
            <a:srgbClr val="169b2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2"/>
          <p:cNvSpPr/>
          <p:nvPr/>
        </p:nvSpPr>
        <p:spPr>
          <a:xfrm>
            <a:off x="2425320" y="914400"/>
            <a:ext cx="7374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Session 2 –</a:t>
            </a:r>
            <a:r>
              <a:rPr b="1" lang="fr-FR" sz="3600" spc="-1" strike="noStrike">
                <a:solidFill>
                  <a:srgbClr val="fddd33"/>
                </a:solidFill>
                <a:latin typeface="Proxima Nova"/>
                <a:ea typeface="Proxima Nov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IDEATION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Proxima Nova"/>
                <a:ea typeface="Proxima Nova"/>
              </a:rPr>
              <a:t>14h à 15h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330" name="Google Shape;273;ga399bc404e_0_1202" descr=""/>
          <p:cNvPicPr/>
          <p:nvPr/>
        </p:nvPicPr>
        <p:blipFill>
          <a:blip r:embed="rId1"/>
          <a:stretch/>
        </p:blipFill>
        <p:spPr>
          <a:xfrm>
            <a:off x="114480" y="5096880"/>
            <a:ext cx="3161880" cy="1482120"/>
          </a:xfrm>
          <a:prstGeom prst="rect">
            <a:avLst/>
          </a:prstGeom>
          <a:ln>
            <a:noFill/>
          </a:ln>
        </p:spPr>
      </p:pic>
      <p:pic>
        <p:nvPicPr>
          <p:cNvPr id="331" name="Google Shape;274;ga399bc404e_0_1202" descr=""/>
          <p:cNvPicPr/>
          <p:nvPr/>
        </p:nvPicPr>
        <p:blipFill>
          <a:blip r:embed="rId2"/>
          <a:stretch/>
        </p:blipFill>
        <p:spPr>
          <a:xfrm>
            <a:off x="4377240" y="2974320"/>
            <a:ext cx="3436920" cy="348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464120" y="897840"/>
            <a:ext cx="9934920" cy="32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fr-FR" sz="3600" spc="-1" strike="noStrike">
                <a:solidFill>
                  <a:srgbClr val="242b2c"/>
                </a:solidFill>
                <a:latin typeface="Proxima Nova"/>
                <a:ea typeface="Proxima Nova"/>
              </a:rPr>
              <a:t>Programme de l’atelier d'idéation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FR" sz="36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242b2c"/>
              </a:buClr>
              <a:buFont typeface="Calibri"/>
              <a:buAutoNum type="arabicPeriod"/>
            </a:pP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Inspiration : recherche d’exemples inspirants et contre-exemples </a:t>
            </a:r>
            <a:endParaRPr b="0" lang="fr-FR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242b2c"/>
              </a:buClr>
              <a:buFont typeface="Calibri"/>
              <a:buAutoNum type="arabicPeriod"/>
            </a:pP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Divergence : production du plus grand nombre d’idées possible</a:t>
            </a:r>
            <a:endParaRPr b="0" lang="fr-FR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242b2c"/>
              </a:buClr>
              <a:buFont typeface="Calibri"/>
              <a:buAutoNum type="arabicPeriod"/>
            </a:pP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Convergence : choix d’une idée gagnante (vote dans le groupe)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5977080" y="3244320"/>
            <a:ext cx="2372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 rot="16200000">
            <a:off x="-3102480" y="3106440"/>
            <a:ext cx="6857640" cy="645120"/>
          </a:xfrm>
          <a:prstGeom prst="rect">
            <a:avLst/>
          </a:prstGeom>
          <a:solidFill>
            <a:srgbClr val="169b2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IDÉATION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335" name="Google Shape;282;ga399bc404e_0_797" descr=""/>
          <p:cNvPicPr/>
          <p:nvPr/>
        </p:nvPicPr>
        <p:blipFill>
          <a:blip r:embed="rId1"/>
          <a:stretch/>
        </p:blipFill>
        <p:spPr>
          <a:xfrm>
            <a:off x="8570880" y="4347360"/>
            <a:ext cx="2962440" cy="1975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69b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0" y="-11160"/>
            <a:ext cx="12191760" cy="11998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169b28"/>
                </a:solidFill>
                <a:latin typeface="Proxima Nova"/>
                <a:ea typeface="Proxima Nova"/>
              </a:rPr>
              <a:t>IDÉATION - Inspiration</a:t>
            </a:r>
            <a:endParaRPr b="0" lang="fr-FR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300" spc="-1" strike="noStrike">
                <a:solidFill>
                  <a:srgbClr val="000000"/>
                </a:solidFill>
                <a:latin typeface="Proxima Nova"/>
                <a:ea typeface="Proxima Nova"/>
              </a:rPr>
              <a:t>14h10 à 14h20</a:t>
            </a:r>
            <a:endParaRPr b="0" lang="fr-FR" sz="2300" spc="-1" strike="noStrike"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479160" y="1296000"/>
            <a:ext cx="11040840" cy="338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169b28"/>
                </a:solidFill>
                <a:latin typeface="Proxima Nova"/>
                <a:ea typeface="Proxima Nova"/>
              </a:rPr>
              <a:t>Exemples</a:t>
            </a:r>
            <a:r>
              <a:rPr b="1" lang="fr-FR" sz="2000" spc="-1" strike="noStrike">
                <a:solidFill>
                  <a:srgbClr val="139a28"/>
                </a:solidFill>
                <a:latin typeface="Proxima Nova"/>
                <a:ea typeface="Proxima Nova"/>
              </a:rPr>
              <a:t> </a:t>
            </a:r>
            <a:r>
              <a:rPr b="1" lang="fr-FR" sz="2400" spc="-1" strike="noStrike">
                <a:solidFill>
                  <a:srgbClr val="169b28"/>
                </a:solidFill>
                <a:latin typeface="Proxima Nova"/>
                <a:ea typeface="Proxima Nova"/>
              </a:rPr>
              <a:t>inspirants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fr-FR" sz="2400" spc="-1" strike="noStrike"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514440" y="4752000"/>
            <a:ext cx="11040840" cy="1700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169b28"/>
                </a:solidFill>
                <a:latin typeface="Proxima Nova"/>
                <a:ea typeface="Proxima Nova"/>
              </a:rPr>
              <a:t>Contre-exemples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854280" y="1576440"/>
            <a:ext cx="4905720" cy="23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Webike Gare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 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Dechetterie itinérante ( le service rejoint le consommateur)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Ruche sur les toits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 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N’importe qui ramène n’importe quoi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Tu apportes une pile ou une batterie et tu repas avec une autre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Tu arrives avec une pile et tu peux tout tester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40" name="CustomShape 5"/>
          <p:cNvSpPr/>
          <p:nvPr/>
        </p:nvSpPr>
        <p:spPr>
          <a:xfrm>
            <a:off x="6343200" y="2008440"/>
            <a:ext cx="4905720" cy="231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 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Endroit facile d’accès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Dépot bibliothèque dans les abris bus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Gares /marchés / Ecoles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Passer par les enfants des ecoles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 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Chasse au gaspillage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Consigne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41" name="CustomShape 6"/>
          <p:cNvSpPr/>
          <p:nvPr/>
        </p:nvSpPr>
        <p:spPr>
          <a:xfrm>
            <a:off x="855720" y="5531400"/>
            <a:ext cx="4905720" cy="99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Pas que cela coute (ou que cela donne l’impression que cela coute)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42" name="CustomShape 7"/>
          <p:cNvSpPr/>
          <p:nvPr/>
        </p:nvSpPr>
        <p:spPr>
          <a:xfrm>
            <a:off x="6480000" y="5184000"/>
            <a:ext cx="4905720" cy="99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Récupération de canettes (entretien / mauvais utilisation)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Marche en scandinavie</a:t>
            </a:r>
            <a:endParaRPr b="0" lang="fr-FR" sz="1800" spc="-1" strike="noStrike">
              <a:latin typeface="Arial"/>
            </a:endParaRPr>
          </a:p>
          <a:p>
            <a:pPr marL="412920" indent="-298080">
              <a:lnSpc>
                <a:spcPct val="100000"/>
              </a:lnSpc>
              <a:buClr>
                <a:srgbClr val="169b28"/>
              </a:buClr>
              <a:buFont typeface="Proxima Nova"/>
              <a:buChar char="•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1464120" y="897840"/>
            <a:ext cx="9957600" cy="534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fr-FR" sz="3600" spc="-1" strike="noStrike">
                <a:solidFill>
                  <a:srgbClr val="242b2c"/>
                </a:solidFill>
                <a:latin typeface="Proxima Nova"/>
                <a:ea typeface="Proxima Nova"/>
              </a:rPr>
              <a:t>Réflexion personnelle </a:t>
            </a:r>
            <a:r>
              <a:rPr b="1" lang="fr-FR" sz="2800" spc="-1" strike="noStrike">
                <a:solidFill>
                  <a:srgbClr val="242b2c"/>
                </a:solidFill>
                <a:latin typeface="Proxima Nova"/>
                <a:ea typeface="Proxima Nova"/>
              </a:rPr>
              <a:t>- </a:t>
            </a:r>
            <a:r>
              <a:rPr b="1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14h20 à 14h30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Chaque membre dispose de 10 minutes pour noter </a:t>
            </a:r>
            <a:r>
              <a:rPr b="0" lang="fr-FR" sz="2400" spc="-1" strike="noStrike" u="sng">
                <a:solidFill>
                  <a:srgbClr val="242b2c"/>
                </a:solidFill>
                <a:uFillTx/>
                <a:latin typeface="Proxima Nova"/>
                <a:ea typeface="Proxima Nova"/>
              </a:rPr>
              <a:t>de son côté </a:t>
            </a: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un maximum d’idées pour répondre au défi posé par l’association.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Une fois les 10 minutes écoulées, rendez-vous sur la page suivante pour la mise en commun.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5977080" y="3244320"/>
            <a:ext cx="2372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 rot="16200000">
            <a:off x="-3102480" y="3106440"/>
            <a:ext cx="6857640" cy="645120"/>
          </a:xfrm>
          <a:prstGeom prst="rect">
            <a:avLst/>
          </a:prstGeom>
          <a:solidFill>
            <a:srgbClr val="169b2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IDÉATION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69b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0" y="0"/>
            <a:ext cx="12191760" cy="1198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169b28"/>
                </a:solidFill>
                <a:latin typeface="Proxima Nova"/>
                <a:ea typeface="Proxima Nova"/>
              </a:rPr>
              <a:t>IDÉATION – Mise en commun</a:t>
            </a:r>
            <a:endParaRPr b="0" lang="fr-FR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300" spc="-1" strike="noStrike">
                <a:solidFill>
                  <a:srgbClr val="000000"/>
                </a:solidFill>
                <a:latin typeface="Proxima Nova"/>
                <a:ea typeface="Proxima Nova"/>
              </a:rPr>
              <a:t>14h30 à 14h50</a:t>
            </a:r>
            <a:endParaRPr b="0" lang="fr-FR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300" spc="-1" strike="noStrike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514440" y="1864800"/>
            <a:ext cx="3600360" cy="437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169b28"/>
                </a:solidFill>
                <a:latin typeface="Proxima Nova"/>
                <a:ea typeface="Proxima Nova"/>
              </a:rPr>
              <a:t>idées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4350600" y="1864800"/>
            <a:ext cx="3600360" cy="437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169b28"/>
                </a:solidFill>
                <a:latin typeface="Proxima Nova"/>
                <a:ea typeface="Proxima Nova"/>
              </a:rPr>
              <a:t>idées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8186760" y="1864800"/>
            <a:ext cx="3600360" cy="437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fr-FR" sz="2400" spc="-1" strike="noStrike">
                <a:solidFill>
                  <a:srgbClr val="169b28"/>
                </a:solidFill>
                <a:latin typeface="Proxima Nova"/>
                <a:ea typeface="Proxima Nova"/>
              </a:rPr>
              <a:t>idées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50" name="CustomShape 5"/>
          <p:cNvSpPr/>
          <p:nvPr/>
        </p:nvSpPr>
        <p:spPr>
          <a:xfrm>
            <a:off x="514440" y="2589480"/>
            <a:ext cx="3600360" cy="36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469800" indent="-342720">
              <a:lnSpc>
                <a:spcPct val="100000"/>
              </a:lnSpc>
              <a:buClr>
                <a:srgbClr val="169b28"/>
              </a:buClr>
              <a:buFont typeface="Arial"/>
              <a:buAutoNum type="arabicPeriod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Passer par les écoles, les enfants pour sensibiliser</a:t>
            </a:r>
            <a:endParaRPr b="0" lang="fr-FR" sz="1800" spc="-1" strike="noStrike">
              <a:latin typeface="Arial"/>
            </a:endParaRPr>
          </a:p>
          <a:p>
            <a:pPr marL="469800" indent="-342720">
              <a:lnSpc>
                <a:spcPct val="100000"/>
              </a:lnSpc>
              <a:spcBef>
                <a:spcPts val="601"/>
              </a:spcBef>
              <a:buClr>
                <a:srgbClr val="169b28"/>
              </a:buClr>
              <a:buFont typeface="Arial"/>
              <a:buAutoNum type="arabicPeriod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Lieux publics $$$</a:t>
            </a:r>
            <a:endParaRPr b="0" lang="fr-FR" sz="1800" spc="-1" strike="noStrike">
              <a:latin typeface="Arial"/>
            </a:endParaRPr>
          </a:p>
          <a:p>
            <a:pPr marL="469800" indent="-342720">
              <a:lnSpc>
                <a:spcPct val="100000"/>
              </a:lnSpc>
              <a:spcBef>
                <a:spcPts val="601"/>
              </a:spcBef>
              <a:buClr>
                <a:srgbClr val="169b28"/>
              </a:buClr>
              <a:buFont typeface="Arial"/>
              <a:buAutoNum type="arabicPeriod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24/24 – 7/7 $$</a:t>
            </a:r>
            <a:endParaRPr b="0" lang="fr-FR" sz="1800" spc="-1" strike="noStrike">
              <a:latin typeface="Arial"/>
            </a:endParaRPr>
          </a:p>
          <a:p>
            <a:pPr marL="469800" indent="-342720">
              <a:lnSpc>
                <a:spcPct val="100000"/>
              </a:lnSpc>
              <a:spcBef>
                <a:spcPts val="601"/>
              </a:spcBef>
              <a:buClr>
                <a:srgbClr val="169b28"/>
              </a:buClr>
              <a:buFont typeface="Arial"/>
              <a:buAutoNum type="arabicPeriod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Dispositif « tout en un » tests, recharge, etc. $$$$</a:t>
            </a:r>
            <a:endParaRPr b="0" lang="fr-FR" sz="1800" spc="-1" strike="noStrike">
              <a:latin typeface="Arial"/>
            </a:endParaRPr>
          </a:p>
          <a:p>
            <a:pPr marL="469800" indent="-342720">
              <a:lnSpc>
                <a:spcPct val="100000"/>
              </a:lnSpc>
              <a:spcBef>
                <a:spcPts val="601"/>
              </a:spcBef>
              <a:buClr>
                <a:srgbClr val="169b28"/>
              </a:buClr>
              <a:buFont typeface="Arial"/>
              <a:buAutoNum type="arabicPeriod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Consigne</a:t>
            </a:r>
            <a:endParaRPr b="0" lang="fr-FR" sz="1800" spc="-1" strike="noStrike">
              <a:latin typeface="Arial"/>
            </a:endParaRPr>
          </a:p>
          <a:p>
            <a:pPr marL="127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351" name="CustomShape 6"/>
          <p:cNvSpPr/>
          <p:nvPr/>
        </p:nvSpPr>
        <p:spPr>
          <a:xfrm>
            <a:off x="4350600" y="2595960"/>
            <a:ext cx="3600360" cy="36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469800" indent="-342720">
              <a:lnSpc>
                <a:spcPct val="100000"/>
              </a:lnSpc>
              <a:buClr>
                <a:srgbClr val="169b28"/>
              </a:buClr>
              <a:buFont typeface="Arial"/>
              <a:buAutoNum type="arabicPeriod" startAt="6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Application pédagogique, impact carbone, lieux pour le recyclage, liens utiles pour recycler chez soi $$$</a:t>
            </a:r>
            <a:endParaRPr b="0" lang="fr-FR" sz="1800" spc="-1" strike="noStrike">
              <a:latin typeface="Arial"/>
            </a:endParaRPr>
          </a:p>
          <a:p>
            <a:pPr marL="469800" indent="-342720">
              <a:lnSpc>
                <a:spcPct val="100000"/>
              </a:lnSpc>
              <a:spcBef>
                <a:spcPts val="601"/>
              </a:spcBef>
              <a:buClr>
                <a:srgbClr val="169b28"/>
              </a:buClr>
              <a:buFont typeface="Arial"/>
              <a:buAutoNum type="arabicPeriod" startAt="6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We bike « piles »</a:t>
            </a:r>
            <a:endParaRPr b="0" lang="fr-FR" sz="1800" spc="-1" strike="noStrike">
              <a:latin typeface="Arial"/>
            </a:endParaRPr>
          </a:p>
          <a:p>
            <a:pPr marL="469800" indent="-342720">
              <a:lnSpc>
                <a:spcPct val="100000"/>
              </a:lnSpc>
              <a:spcBef>
                <a:spcPts val="601"/>
              </a:spcBef>
              <a:buClr>
                <a:srgbClr val="169b28"/>
              </a:buClr>
              <a:buFont typeface="Arial"/>
              <a:buAutoNum type="arabicPeriod" startAt="6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Groupe lobying réseaux sociaux, photos « stylées », @Guillaume Canet #Marion Cotillard</a:t>
            </a:r>
            <a:endParaRPr b="0" lang="fr-FR" sz="1800" spc="-1" strike="noStrike">
              <a:latin typeface="Arial"/>
            </a:endParaRPr>
          </a:p>
          <a:p>
            <a:pPr marL="469800" indent="-342720">
              <a:lnSpc>
                <a:spcPct val="100000"/>
              </a:lnSpc>
              <a:spcBef>
                <a:spcPts val="601"/>
              </a:spcBef>
              <a:buClr>
                <a:srgbClr val="169b28"/>
              </a:buClr>
              <a:buFont typeface="Arial"/>
              <a:buAutoNum type="arabicPeriod" startAt="6"/>
            </a:pPr>
            <a:endParaRPr b="0" lang="fr-FR" sz="1800" spc="-1" strike="noStrike">
              <a:latin typeface="Arial"/>
            </a:endParaRPr>
          </a:p>
          <a:p>
            <a:pPr marL="127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b="0" lang="fr-FR" sz="1800" spc="-1" strike="noStrike">
              <a:latin typeface="Arial"/>
            </a:endParaRPr>
          </a:p>
        </p:txBody>
      </p:sp>
      <p:sp>
        <p:nvSpPr>
          <p:cNvPr id="352" name="CustomShape 7"/>
          <p:cNvSpPr/>
          <p:nvPr/>
        </p:nvSpPr>
        <p:spPr>
          <a:xfrm>
            <a:off x="8186760" y="2595960"/>
            <a:ext cx="3600360" cy="364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469800" indent="-342720">
              <a:lnSpc>
                <a:spcPct val="100000"/>
              </a:lnSpc>
              <a:buClr>
                <a:srgbClr val="169b28"/>
              </a:buClr>
              <a:buFont typeface="Arial"/>
              <a:buAutoNum type="arabicPeriod" startAt="11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Machine de collecte, 2 ou 3 piles usagées = 1 pile rechargée ou neuve « aux normes »</a:t>
            </a:r>
            <a:endParaRPr b="0" lang="fr-FR" sz="1800" spc="-1" strike="noStrike">
              <a:latin typeface="Arial"/>
            </a:endParaRPr>
          </a:p>
          <a:p>
            <a:pPr marL="469800" indent="-342720">
              <a:lnSpc>
                <a:spcPct val="100000"/>
              </a:lnSpc>
              <a:spcBef>
                <a:spcPts val="601"/>
              </a:spcBef>
              <a:buClr>
                <a:srgbClr val="169b28"/>
              </a:buClr>
              <a:buFont typeface="Arial"/>
              <a:buAutoNum type="arabicPeriod" startAt="11"/>
            </a:pP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 </a:t>
            </a:r>
            <a:r>
              <a:rPr b="0" lang="fr-FR" sz="1800" spc="-1" strike="noStrike">
                <a:solidFill>
                  <a:srgbClr val="169b28"/>
                </a:solidFill>
                <a:latin typeface="Proxima Nova"/>
                <a:ea typeface="Proxima Nova"/>
              </a:rPr>
              <a:t>$$$</a:t>
            </a:r>
            <a:endParaRPr b="0" lang="fr-FR" sz="1800" spc="-1" strike="noStrike">
              <a:latin typeface="Arial"/>
            </a:endParaRPr>
          </a:p>
          <a:p>
            <a:pPr marL="127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1464120" y="897840"/>
            <a:ext cx="9957600" cy="534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fr-FR" sz="3600" spc="-1" strike="noStrike">
                <a:solidFill>
                  <a:srgbClr val="242b2c"/>
                </a:solidFill>
                <a:latin typeface="Proxima Nova"/>
                <a:ea typeface="Proxima Nova"/>
              </a:rPr>
              <a:t>Choisir l’idée gagnante </a:t>
            </a:r>
            <a:r>
              <a:rPr b="1" lang="fr-FR" sz="2800" spc="-1" strike="noStrike">
                <a:solidFill>
                  <a:srgbClr val="242b2c"/>
                </a:solidFill>
                <a:latin typeface="Proxima Nova"/>
                <a:ea typeface="Proxima Nova"/>
              </a:rPr>
              <a:t>- </a:t>
            </a:r>
            <a:r>
              <a:rPr b="1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14h50 à 14h55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242b2c"/>
              </a:buClr>
              <a:buFont typeface="Calibri"/>
              <a:buAutoNum type="arabicPeriod"/>
            </a:pP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Chaque membre de l’équipe dispose de 3 votes qui peut attribuer comme il le souhaite (mettre 3 votes sur 1 idée ou 1 vote sur 3 idées)</a:t>
            </a:r>
            <a:endParaRPr b="0" lang="fr-FR" sz="24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spcBef>
                <a:spcPts val="1199"/>
              </a:spcBef>
              <a:buClr>
                <a:srgbClr val="242b2c"/>
              </a:buClr>
              <a:buFont typeface="Calibri"/>
              <a:buAutoNum type="arabicPeriod"/>
            </a:pP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L’idée qui remporte le plus grand nombre de votes sera prototypée</a:t>
            </a:r>
            <a:endParaRPr b="0" lang="fr-FR" sz="2400" spc="-1" strike="noStrike">
              <a:latin typeface="Arial"/>
            </a:endParaRPr>
          </a:p>
          <a:p>
            <a:pPr marL="457200" indent="-304560">
              <a:lnSpc>
                <a:spcPct val="100000"/>
              </a:lnSpc>
              <a:spcBef>
                <a:spcPts val="1199"/>
              </a:spcBef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Revenez à la page précédente et votez en ajoutant 3 </a:t>
            </a:r>
            <a:r>
              <a:rPr b="1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$</a:t>
            </a:r>
            <a:r>
              <a:rPr b="0" lang="fr-FR" sz="2400" spc="-1" strike="noStrike">
                <a:solidFill>
                  <a:srgbClr val="242b2c"/>
                </a:solidFill>
                <a:latin typeface="Proxima Nova"/>
                <a:ea typeface="Proxima Nova"/>
              </a:rPr>
              <a:t> devant la ou les idées choisies.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5977080" y="3244320"/>
            <a:ext cx="23724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 rot="16200000">
            <a:off x="-3102480" y="3106440"/>
            <a:ext cx="6857640" cy="645120"/>
          </a:xfrm>
          <a:prstGeom prst="rect">
            <a:avLst/>
          </a:prstGeom>
          <a:solidFill>
            <a:srgbClr val="169b2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IDÉATION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69b2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0" y="0"/>
            <a:ext cx="12191760" cy="1198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3000" spc="-1" strike="noStrike">
                <a:solidFill>
                  <a:srgbClr val="169b28"/>
                </a:solidFill>
                <a:latin typeface="Proxima Nova"/>
                <a:ea typeface="Proxima Nova"/>
              </a:rPr>
              <a:t>IDÉATION – Notre solution</a:t>
            </a:r>
            <a:endParaRPr b="0" lang="fr-FR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300" spc="-1" strike="noStrike">
                <a:solidFill>
                  <a:srgbClr val="000000"/>
                </a:solidFill>
                <a:latin typeface="Proxima Nova"/>
                <a:ea typeface="Proxima Nova"/>
              </a:rPr>
              <a:t>14h55 à 15h00</a:t>
            </a:r>
            <a:endParaRPr b="0" lang="fr-FR" sz="2300" spc="-1" strike="noStrike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473400" y="2510640"/>
            <a:ext cx="11172600" cy="3488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60000" rIns="360000" tIns="360000" bIns="360000">
            <a:noAutofit/>
          </a:bodyPr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159b28"/>
                </a:solidFill>
                <a:latin typeface="Proxima Nova"/>
                <a:ea typeface="Proxima Nova"/>
              </a:rPr>
              <a:t>En synthèse, notre idée c’est une </a:t>
            </a:r>
            <a:r>
              <a:rPr b="1" lang="fr-FR" sz="2400" spc="-1" strike="noStrike">
                <a:solidFill>
                  <a:srgbClr val="159b28"/>
                </a:solidFill>
                <a:latin typeface="Proxima Nova"/>
                <a:ea typeface="Proxima Nova"/>
              </a:rPr>
              <a:t>station</a:t>
            </a:r>
            <a:r>
              <a:rPr b="0" lang="fr-FR" sz="2400" spc="-1" strike="noStrike">
                <a:solidFill>
                  <a:srgbClr val="159b28"/>
                </a:solidFill>
                <a:latin typeface="Proxima Nova"/>
                <a:ea typeface="Proxima Nova"/>
              </a:rPr>
              <a:t> « tout en un » de diag, de collecte de piles usagées et de distribution de piles reconditionnées ou rechargées.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159b28"/>
                </a:solidFill>
                <a:latin typeface="Proxima Nova"/>
                <a:ea typeface="Proxima Nova"/>
              </a:rPr>
              <a:t>Associée à une </a:t>
            </a:r>
            <a:r>
              <a:rPr b="1" lang="fr-FR" sz="2400" spc="-1" strike="noStrike">
                <a:solidFill>
                  <a:srgbClr val="159b28"/>
                </a:solidFill>
                <a:latin typeface="Proxima Nova"/>
                <a:ea typeface="Proxima Nova"/>
              </a:rPr>
              <a:t>application pédagogique</a:t>
            </a:r>
            <a:r>
              <a:rPr b="0" lang="fr-FR" sz="2400" spc="-1" strike="noStrike">
                <a:solidFill>
                  <a:srgbClr val="159b28"/>
                </a:solidFill>
                <a:latin typeface="Proxima Nova"/>
                <a:ea typeface="Proxima Nova"/>
              </a:rPr>
              <a:t>, ludique et de localisation des lieux clés dans l’espace public (Gares, </a:t>
            </a:r>
            <a:r>
              <a:rPr b="1" lang="fr-FR" sz="2400" spc="-1" strike="noStrike">
                <a:solidFill>
                  <a:srgbClr val="159b28"/>
                </a:solidFill>
                <a:latin typeface="Proxima Nova"/>
                <a:ea typeface="Proxima Nova"/>
              </a:rPr>
              <a:t>écoles</a:t>
            </a:r>
            <a:r>
              <a:rPr b="0" lang="fr-FR" sz="2400" spc="-1" strike="noStrike">
                <a:solidFill>
                  <a:srgbClr val="159b28"/>
                </a:solidFill>
                <a:latin typeface="Proxima Nova"/>
                <a:ea typeface="Proxima Nova"/>
              </a:rPr>
              <a:t>, bibliothèque).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159b28"/>
                </a:solidFill>
                <a:latin typeface="Proxima Nova"/>
                <a:ea typeface="Proxima Nova"/>
              </a:rPr>
              <a:t>L’idée est de pouvoir s’appuyer sur les collectivités locales et autres services publics.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228;g9d2e6624d8_0_343" descr=""/>
          <p:cNvPicPr/>
          <p:nvPr/>
        </p:nvPicPr>
        <p:blipFill>
          <a:blip r:embed="rId1"/>
          <a:srcRect l="0" t="0" r="0" b="15664"/>
          <a:stretch/>
        </p:blipFill>
        <p:spPr>
          <a:xfrm>
            <a:off x="0" y="0"/>
            <a:ext cx="12191760" cy="6850440"/>
          </a:xfrm>
          <a:prstGeom prst="rect">
            <a:avLst/>
          </a:prstGeom>
          <a:ln>
            <a:noFill/>
          </a:ln>
        </p:spPr>
      </p:pic>
      <p:sp>
        <p:nvSpPr>
          <p:cNvPr id="359" name="CustomShape 1"/>
          <p:cNvSpPr/>
          <p:nvPr/>
        </p:nvSpPr>
        <p:spPr>
          <a:xfrm>
            <a:off x="0" y="-7200"/>
            <a:ext cx="12191760" cy="6857640"/>
          </a:xfrm>
          <a:prstGeom prst="rect">
            <a:avLst/>
          </a:prstGeom>
          <a:solidFill>
            <a:srgbClr val="0054f5">
              <a:alpha val="6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2"/>
          <p:cNvSpPr/>
          <p:nvPr/>
        </p:nvSpPr>
        <p:spPr>
          <a:xfrm>
            <a:off x="3614760" y="957240"/>
            <a:ext cx="4929120" cy="49291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3"/>
          <p:cNvSpPr/>
          <p:nvPr/>
        </p:nvSpPr>
        <p:spPr>
          <a:xfrm>
            <a:off x="5425920" y="2383920"/>
            <a:ext cx="1334520" cy="71640"/>
          </a:xfrm>
          <a:prstGeom prst="rect">
            <a:avLst/>
          </a:prstGeom>
          <a:solidFill>
            <a:srgbClr val="0054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4"/>
          <p:cNvSpPr/>
          <p:nvPr/>
        </p:nvSpPr>
        <p:spPr>
          <a:xfrm>
            <a:off x="5425920" y="4405320"/>
            <a:ext cx="1334520" cy="71640"/>
          </a:xfrm>
          <a:prstGeom prst="rect">
            <a:avLst/>
          </a:prstGeom>
          <a:solidFill>
            <a:srgbClr val="0054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5"/>
          <p:cNvSpPr/>
          <p:nvPr/>
        </p:nvSpPr>
        <p:spPr>
          <a:xfrm>
            <a:off x="4170960" y="2694600"/>
            <a:ext cx="3816720" cy="1468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4500" spc="-1" strike="noStrike">
                <a:solidFill>
                  <a:srgbClr val="0054f5"/>
                </a:solidFill>
                <a:latin typeface="Proxima Nova"/>
                <a:ea typeface="Proxima Nova"/>
              </a:rPr>
              <a:t>Pause</a:t>
            </a:r>
            <a:endParaRPr b="0" lang="fr-FR" sz="4500" spc="-1" strike="noStrike">
              <a:latin typeface="Arial"/>
            </a:endParaRPr>
          </a:p>
        </p:txBody>
      </p:sp>
      <p:sp>
        <p:nvSpPr>
          <p:cNvPr id="364" name="CustomShape 6"/>
          <p:cNvSpPr/>
          <p:nvPr/>
        </p:nvSpPr>
        <p:spPr>
          <a:xfrm>
            <a:off x="673560" y="421920"/>
            <a:ext cx="2306160" cy="7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555480" y="1379880"/>
            <a:ext cx="10533240" cy="2677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2"/>
          <p:cNvSpPr/>
          <p:nvPr/>
        </p:nvSpPr>
        <p:spPr>
          <a:xfrm>
            <a:off x="611280" y="964800"/>
            <a:ext cx="10968840" cy="5758920"/>
          </a:xfrm>
          <a:prstGeom prst="rect">
            <a:avLst/>
          </a:prstGeom>
          <a:solidFill>
            <a:srgbClr val="ffffff">
              <a:alpha val="76000"/>
            </a:srgbClr>
          </a:solidFill>
          <a:ln w="38160">
            <a:solidFill>
              <a:srgbClr val="ff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360000" rIns="360000" anchor="ctr">
            <a:noAutofit/>
          </a:bodyPr>
          <a:p>
            <a:pPr>
              <a:lnSpc>
                <a:spcPct val="9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ACCUEIL DES PARTCIPANTS ET PRÉSENTATION DE L’ASSOCIATION 9h30 – 10h00 (en plénière)</a:t>
            </a:r>
            <a:endParaRPr b="0" lang="fr-FR" sz="1400" spc="-1" strike="noStrike">
              <a:latin typeface="Arial"/>
            </a:endParaRP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Proxima Nova"/>
              <a:buChar char="○"/>
            </a:pPr>
            <a:r>
              <a:rPr b="0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Présentation d’Unis Cité Solidarité Entreprises (5’)</a:t>
            </a:r>
            <a:endParaRPr b="0" lang="fr-FR" sz="1400" spc="-1" strike="noStrike">
              <a:latin typeface="Arial"/>
            </a:endParaRP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Proxima Nova"/>
              <a:buChar char="○"/>
            </a:pPr>
            <a:r>
              <a:rPr b="0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Présentation de l’association Electrocycle – InfoGnuEureka IGE (15’)</a:t>
            </a:r>
            <a:endParaRPr b="0" lang="fr-FR" sz="1400" spc="-1" strike="noStrike">
              <a:latin typeface="Arial"/>
            </a:endParaRP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Proxima Nova"/>
              <a:buChar char="○"/>
            </a:pPr>
            <a:r>
              <a:rPr b="0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Témoignage - Poser des questions (10’)</a:t>
            </a:r>
            <a:endParaRPr b="0" lang="fr-FR" sz="1400" spc="-1" strike="noStrike">
              <a:latin typeface="Arial"/>
            </a:endParaRPr>
          </a:p>
          <a:p>
            <a:pPr marL="114480"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 marL="114480">
              <a:lnSpc>
                <a:spcPct val="9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DEMONSTRATION EN ATELIER 10h30 – 12h00 (2 sous-groupes)</a:t>
            </a:r>
            <a:endParaRPr b="0" lang="fr-FR" sz="1400" spc="-1" strike="noStrike">
              <a:latin typeface="Arial"/>
            </a:endParaRP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Proxima Nova"/>
              <a:buChar char="○"/>
            </a:pPr>
            <a:r>
              <a:rPr b="0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Présentation des ateliers et démonstration</a:t>
            </a:r>
            <a:endParaRPr b="0" lang="fr-FR" sz="1400" spc="-1" strike="noStrike">
              <a:latin typeface="Arial"/>
            </a:endParaRP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Proxima Nova"/>
              <a:buChar char="○"/>
            </a:pPr>
            <a:r>
              <a:rPr b="0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Présentation de la problématique (A ou B)</a:t>
            </a:r>
            <a:endParaRPr b="0" lang="fr-FR" sz="1400" spc="-1" strike="noStrike">
              <a:latin typeface="Arial"/>
            </a:endParaRPr>
          </a:p>
          <a:p>
            <a:pPr marL="457200" indent="-342720">
              <a:lnSpc>
                <a:spcPct val="90000"/>
              </a:lnSpc>
              <a:buClr>
                <a:srgbClr val="000000"/>
              </a:buClr>
              <a:buFont typeface="Proxima Nova"/>
              <a:buChar char="○"/>
            </a:pPr>
            <a:r>
              <a:rPr b="0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Témoignage - Poser des questions</a:t>
            </a:r>
            <a:endParaRPr b="0" lang="fr-FR" sz="1400" spc="-1" strike="noStrike">
              <a:latin typeface="Arial"/>
            </a:endParaRPr>
          </a:p>
          <a:p>
            <a:pPr marL="114480"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PHASE D’EMPATHIE 12h00 – 13h00 (30’ en plénière, puis 4 sous-groupes)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PAUSE DEJEUNER – Bon appétit !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PHASE D’IDEATION 14h – 15h (4 sous-groupes)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PAUSE (10’)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PHASE DE PROTOTYPAGE 15h – 16h (4 sous-groupes)</a:t>
            </a:r>
            <a:endParaRPr b="0" lang="fr-FR" sz="1400" spc="-1" strike="noStrike">
              <a:latin typeface="Arial"/>
            </a:endParaRPr>
          </a:p>
          <a:p>
            <a:pPr marL="457200"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PHASE DE PITCH 16h – 16h30  (en plénière) 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fr-FR" sz="1400" spc="-1" strike="noStrike">
                <a:solidFill>
                  <a:srgbClr val="000000"/>
                </a:solidFill>
                <a:latin typeface="Proxima Nova"/>
                <a:ea typeface="Proxima Nova"/>
              </a:rPr>
              <a:t>CONCLUSION / RETOURS JURY ET VOTE 16h30 – 17h30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14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828000" y="385920"/>
            <a:ext cx="10533240" cy="50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6000"/>
              </a:lnSpc>
            </a:pPr>
            <a:r>
              <a:rPr b="1" lang="fr-FR" sz="3100" spc="-1" strike="noStrike">
                <a:solidFill>
                  <a:srgbClr val="000000"/>
                </a:solidFill>
                <a:latin typeface="Proxima Nova"/>
                <a:ea typeface="Proxima Nova"/>
              </a:rPr>
              <a:t>LE</a:t>
            </a:r>
            <a:r>
              <a:rPr b="1" lang="fr-FR" sz="3100" spc="-1" strike="noStrike">
                <a:solidFill>
                  <a:srgbClr val="0069f2"/>
                </a:solidFill>
                <a:latin typeface="Proxima Nova"/>
                <a:ea typeface="Proxima Nova"/>
              </a:rPr>
              <a:t> PROGRAMME </a:t>
            </a:r>
            <a:r>
              <a:rPr b="1" lang="fr-FR" sz="3100" spc="-1" strike="noStrike">
                <a:solidFill>
                  <a:srgbClr val="000000"/>
                </a:solidFill>
                <a:latin typeface="Proxima Nova"/>
                <a:ea typeface="Proxima Nova"/>
              </a:rPr>
              <a:t>DE LA JOURNEE </a:t>
            </a:r>
            <a:endParaRPr b="0" lang="fr-FR" sz="3100" spc="-1" strike="noStrike">
              <a:latin typeface="Arial"/>
            </a:endParaRPr>
          </a:p>
        </p:txBody>
      </p:sp>
      <p:pic>
        <p:nvPicPr>
          <p:cNvPr id="259" name="Google Shape;366;ga1c87ecefb_0_21" descr=""/>
          <p:cNvPicPr/>
          <p:nvPr/>
        </p:nvPicPr>
        <p:blipFill>
          <a:blip r:embed="rId1"/>
          <a:stretch/>
        </p:blipFill>
        <p:spPr>
          <a:xfrm>
            <a:off x="7879320" y="2783880"/>
            <a:ext cx="3593160" cy="3376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0" y="0"/>
            <a:ext cx="12225600" cy="2602440"/>
          </a:xfrm>
          <a:prstGeom prst="rect">
            <a:avLst/>
          </a:prstGeom>
          <a:solidFill>
            <a:srgbClr val="ffe2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"/>
          <p:cNvSpPr/>
          <p:nvPr/>
        </p:nvSpPr>
        <p:spPr>
          <a:xfrm>
            <a:off x="2425320" y="914400"/>
            <a:ext cx="7374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Session 3 –</a:t>
            </a:r>
            <a:r>
              <a:rPr b="1" lang="fr-FR" sz="3600" spc="-1" strike="noStrike">
                <a:solidFill>
                  <a:srgbClr val="fddd33"/>
                </a:solidFill>
                <a:latin typeface="Proxima Nova"/>
                <a:ea typeface="Proxima Nov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PROTOTYPAGE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Proxima Nova"/>
                <a:ea typeface="Proxima Nova"/>
              </a:rPr>
              <a:t>15h10 à 16h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367" name="Google Shape;324;ga399bc404e_0_1210" descr=""/>
          <p:cNvPicPr/>
          <p:nvPr/>
        </p:nvPicPr>
        <p:blipFill>
          <a:blip r:embed="rId1"/>
          <a:stretch/>
        </p:blipFill>
        <p:spPr>
          <a:xfrm>
            <a:off x="114480" y="5096880"/>
            <a:ext cx="3161880" cy="1482120"/>
          </a:xfrm>
          <a:prstGeom prst="rect">
            <a:avLst/>
          </a:prstGeom>
          <a:ln>
            <a:noFill/>
          </a:ln>
        </p:spPr>
      </p:pic>
      <p:pic>
        <p:nvPicPr>
          <p:cNvPr id="368" name="Google Shape;325;ga399bc404e_0_1210" descr=""/>
          <p:cNvPicPr/>
          <p:nvPr/>
        </p:nvPicPr>
        <p:blipFill>
          <a:blip r:embed="rId2"/>
          <a:stretch/>
        </p:blipFill>
        <p:spPr>
          <a:xfrm>
            <a:off x="4669560" y="2974320"/>
            <a:ext cx="2886120" cy="3264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30;ga399bc404e_0_1064" descr=""/>
          <p:cNvPicPr/>
          <p:nvPr/>
        </p:nvPicPr>
        <p:blipFill>
          <a:blip r:embed="rId1"/>
          <a:srcRect l="0" t="0" r="42161" b="0"/>
          <a:stretch/>
        </p:blipFill>
        <p:spPr>
          <a:xfrm flipH="1">
            <a:off x="360" y="0"/>
            <a:ext cx="5950080" cy="6857640"/>
          </a:xfrm>
          <a:prstGeom prst="rect">
            <a:avLst/>
          </a:prstGeom>
          <a:ln>
            <a:noFill/>
          </a:ln>
        </p:spPr>
      </p:pic>
      <p:pic>
        <p:nvPicPr>
          <p:cNvPr id="370" name="Google Shape;331;ga399bc404e_0_1064" descr=""/>
          <p:cNvPicPr/>
          <p:nvPr/>
        </p:nvPicPr>
        <p:blipFill>
          <a:blip r:embed="rId2"/>
          <a:srcRect l="12914" t="0" r="0" b="0"/>
          <a:stretch/>
        </p:blipFill>
        <p:spPr>
          <a:xfrm>
            <a:off x="0" y="3600"/>
            <a:ext cx="10616760" cy="6854040"/>
          </a:xfrm>
          <a:prstGeom prst="rect">
            <a:avLst/>
          </a:prstGeom>
          <a:ln>
            <a:noFill/>
          </a:ln>
        </p:spPr>
      </p:pic>
      <p:sp>
        <p:nvSpPr>
          <p:cNvPr id="371" name="CustomShape 1"/>
          <p:cNvSpPr/>
          <p:nvPr/>
        </p:nvSpPr>
        <p:spPr>
          <a:xfrm>
            <a:off x="5627160" y="1973160"/>
            <a:ext cx="4318560" cy="101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7000"/>
              </a:lnSpc>
            </a:pPr>
            <a:r>
              <a:rPr b="1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A 16h vous présenterez votre prototype en 3 minutes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372" name="CustomShape 2"/>
          <p:cNvSpPr/>
          <p:nvPr/>
        </p:nvSpPr>
        <p:spPr>
          <a:xfrm>
            <a:off x="6462720" y="493200"/>
            <a:ext cx="259200" cy="259200"/>
          </a:xfrm>
          <a:prstGeom prst="ellipse">
            <a:avLst/>
          </a:prstGeom>
          <a:solidFill>
            <a:srgbClr val="ffe2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3"/>
          <p:cNvSpPr/>
          <p:nvPr/>
        </p:nvSpPr>
        <p:spPr>
          <a:xfrm>
            <a:off x="6567480" y="997920"/>
            <a:ext cx="503640" cy="503640"/>
          </a:xfrm>
          <a:prstGeom prst="ellipse">
            <a:avLst/>
          </a:prstGeom>
          <a:noFill/>
          <a:ln w="69840">
            <a:solidFill>
              <a:srgbClr val="ffe20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74" name="Google Shape;335;ga399bc404e_0_1064" descr=""/>
          <p:cNvPicPr/>
          <p:nvPr/>
        </p:nvPicPr>
        <p:blipFill>
          <a:blip r:embed="rId3"/>
          <a:stretch/>
        </p:blipFill>
        <p:spPr>
          <a:xfrm>
            <a:off x="9714240" y="4364640"/>
            <a:ext cx="2190600" cy="2190600"/>
          </a:xfrm>
          <a:prstGeom prst="rect">
            <a:avLst/>
          </a:prstGeom>
          <a:ln>
            <a:noFill/>
          </a:ln>
        </p:spPr>
      </p:pic>
      <p:sp>
        <p:nvSpPr>
          <p:cNvPr id="375" name="CustomShape 4"/>
          <p:cNvSpPr/>
          <p:nvPr/>
        </p:nvSpPr>
        <p:spPr>
          <a:xfrm>
            <a:off x="5627160" y="3143160"/>
            <a:ext cx="4318560" cy="180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7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roxima Nova"/>
                <a:ea typeface="Proxima Nova"/>
              </a:rPr>
              <a:t>Un prototype, c’est une solution qui a vocation à être implémentée telle quelle par l’association bénéficiaire.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endParaRPr b="0" lang="fr-FR" sz="20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fr-FR" sz="2000" spc="-1" strike="noStrike">
                <a:solidFill>
                  <a:srgbClr val="000000"/>
                </a:solidFill>
                <a:latin typeface="Proxima Nova"/>
                <a:ea typeface="Proxima Nova"/>
              </a:rPr>
              <a:t>3 slides maximum.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 rot="16200000">
            <a:off x="-3102480" y="3106440"/>
            <a:ext cx="6857640" cy="64512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PROTOTYPAGE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377" name="Google Shape;342;ga399bc404e_0_932" descr=""/>
          <p:cNvPicPr/>
          <p:nvPr/>
        </p:nvPicPr>
        <p:blipFill>
          <a:blip r:embed="rId1"/>
          <a:stretch/>
        </p:blipFill>
        <p:spPr>
          <a:xfrm rot="645600">
            <a:off x="5029920" y="1160640"/>
            <a:ext cx="2403000" cy="1602360"/>
          </a:xfrm>
          <a:prstGeom prst="rect">
            <a:avLst/>
          </a:prstGeom>
          <a:ln>
            <a:noFill/>
          </a:ln>
        </p:spPr>
      </p:pic>
      <p:sp>
        <p:nvSpPr>
          <p:cNvPr id="378" name="CustomShape 2"/>
          <p:cNvSpPr/>
          <p:nvPr/>
        </p:nvSpPr>
        <p:spPr>
          <a:xfrm>
            <a:off x="7072920" y="5973840"/>
            <a:ext cx="978732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79" name="Google Shape;344;ga399bc404e_0_932" descr=""/>
          <p:cNvPicPr/>
          <p:nvPr/>
        </p:nvPicPr>
        <p:blipFill>
          <a:blip r:embed="rId2"/>
          <a:srcRect l="22567" t="24531" r="50033" b="27115"/>
          <a:stretch/>
        </p:blipFill>
        <p:spPr>
          <a:xfrm>
            <a:off x="7710840" y="1962360"/>
            <a:ext cx="3840120" cy="4234680"/>
          </a:xfrm>
          <a:prstGeom prst="rect">
            <a:avLst/>
          </a:prstGeom>
          <a:ln>
            <a:noFill/>
          </a:ln>
        </p:spPr>
      </p:pic>
      <p:sp>
        <p:nvSpPr>
          <p:cNvPr id="380" name="CustomShape 3"/>
          <p:cNvSpPr/>
          <p:nvPr/>
        </p:nvSpPr>
        <p:spPr>
          <a:xfrm>
            <a:off x="1234440" y="2973960"/>
            <a:ext cx="441684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Bénéficiaire : </a:t>
            </a:r>
            <a:r>
              <a:rPr b="0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APF France Handicap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Défi</a:t>
            </a:r>
            <a:r>
              <a:rPr b="0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 : imaginer un nouvelle activité pour les entreprises d’insertion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Solution proposée par l’équipe</a:t>
            </a:r>
            <a:r>
              <a:rPr b="0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 : une offre de masques avec visière permettant aux sourds et malentendants de lire sur les lèvres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81" name="CustomShape 4"/>
          <p:cNvSpPr/>
          <p:nvPr/>
        </p:nvSpPr>
        <p:spPr>
          <a:xfrm rot="16200000">
            <a:off x="-3102480" y="3106440"/>
            <a:ext cx="6857640" cy="64512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PROTOTYPAGE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382" name="Google Shape;347;ga399bc404e_0_932" descr=""/>
          <p:cNvPicPr/>
          <p:nvPr/>
        </p:nvPicPr>
        <p:blipFill>
          <a:blip r:embed="rId3"/>
          <a:stretch/>
        </p:blipFill>
        <p:spPr>
          <a:xfrm rot="645600">
            <a:off x="5029920" y="1160640"/>
            <a:ext cx="2403000" cy="1602360"/>
          </a:xfrm>
          <a:prstGeom prst="rect">
            <a:avLst/>
          </a:prstGeom>
          <a:ln>
            <a:noFill/>
          </a:ln>
        </p:spPr>
      </p:pic>
      <p:sp>
        <p:nvSpPr>
          <p:cNvPr id="383" name="CustomShape 5"/>
          <p:cNvSpPr/>
          <p:nvPr/>
        </p:nvSpPr>
        <p:spPr>
          <a:xfrm>
            <a:off x="1169640" y="473760"/>
            <a:ext cx="6905880" cy="47664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Exemples de prototypes gagnants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 rot="16200000">
            <a:off x="-3102480" y="3106440"/>
            <a:ext cx="6857640" cy="64512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PROTOTYPAGE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385" name="Google Shape;354;ga399bc404e_0_1019" descr=""/>
          <p:cNvPicPr/>
          <p:nvPr/>
        </p:nvPicPr>
        <p:blipFill>
          <a:blip r:embed="rId1"/>
          <a:stretch/>
        </p:blipFill>
        <p:spPr>
          <a:xfrm rot="645600">
            <a:off x="5029920" y="1160640"/>
            <a:ext cx="2403000" cy="1602360"/>
          </a:xfrm>
          <a:prstGeom prst="rect">
            <a:avLst/>
          </a:prstGeom>
          <a:ln>
            <a:noFill/>
          </a:ln>
        </p:spPr>
      </p:pic>
      <p:sp>
        <p:nvSpPr>
          <p:cNvPr id="386" name="CustomShape 2"/>
          <p:cNvSpPr/>
          <p:nvPr/>
        </p:nvSpPr>
        <p:spPr>
          <a:xfrm>
            <a:off x="7072920" y="5973840"/>
            <a:ext cx="978732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7" name="Google Shape;356;ga399bc404e_0_1019" descr=""/>
          <p:cNvPicPr/>
          <p:nvPr/>
        </p:nvPicPr>
        <p:blipFill>
          <a:blip r:embed="rId2"/>
          <a:srcRect l="32347" t="24308" r="30880" b="27325"/>
          <a:stretch/>
        </p:blipFill>
        <p:spPr>
          <a:xfrm>
            <a:off x="7072920" y="2628720"/>
            <a:ext cx="4547160" cy="3737160"/>
          </a:xfrm>
          <a:prstGeom prst="rect">
            <a:avLst/>
          </a:prstGeom>
          <a:ln>
            <a:noFill/>
          </a:ln>
        </p:spPr>
      </p:pic>
      <p:sp>
        <p:nvSpPr>
          <p:cNvPr id="388" name="CustomShape 3"/>
          <p:cNvSpPr/>
          <p:nvPr/>
        </p:nvSpPr>
        <p:spPr>
          <a:xfrm>
            <a:off x="1234440" y="2973960"/>
            <a:ext cx="4175640" cy="339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Bénéficiaire : </a:t>
            </a:r>
            <a:r>
              <a:rPr b="0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SNC Solidarités Nouvelles Face au Chômage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Défi</a:t>
            </a:r>
            <a:r>
              <a:rPr b="0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 : faire la promotion de l’association auprès des entreprises pour qu’elles recrutent des chômeurs en fin de droit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Solution proposée par l’équipe</a:t>
            </a:r>
            <a:r>
              <a:rPr b="0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 :  un calendrier avec des témoignages de DRH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389" name="CustomShape 4"/>
          <p:cNvSpPr/>
          <p:nvPr/>
        </p:nvSpPr>
        <p:spPr>
          <a:xfrm rot="16200000">
            <a:off x="-3102480" y="3106440"/>
            <a:ext cx="6857640" cy="64512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PROTOTYPAGE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390" name="Google Shape;359;ga399bc404e_0_1019" descr=""/>
          <p:cNvPicPr/>
          <p:nvPr/>
        </p:nvPicPr>
        <p:blipFill>
          <a:blip r:embed="rId3"/>
          <a:stretch/>
        </p:blipFill>
        <p:spPr>
          <a:xfrm rot="645600">
            <a:off x="5029920" y="1160640"/>
            <a:ext cx="2403000" cy="1602360"/>
          </a:xfrm>
          <a:prstGeom prst="rect">
            <a:avLst/>
          </a:prstGeom>
          <a:ln>
            <a:noFill/>
          </a:ln>
        </p:spPr>
      </p:pic>
      <p:sp>
        <p:nvSpPr>
          <p:cNvPr id="391" name="CustomShape 5"/>
          <p:cNvSpPr/>
          <p:nvPr/>
        </p:nvSpPr>
        <p:spPr>
          <a:xfrm>
            <a:off x="1169640" y="473760"/>
            <a:ext cx="6905880" cy="47664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Exemples de prototypes gagnants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947F658-03B7-45EF-8867-D0212A29C587}" type="slidenum">
              <a:rPr b="0" lang="fr-FR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393" name="Google Shape;366;ga1c87ecefb_0_21" descr=""/>
          <p:cNvPicPr/>
          <p:nvPr/>
        </p:nvPicPr>
        <p:blipFill>
          <a:blip r:embed="rId1"/>
          <a:stretch/>
        </p:blipFill>
        <p:spPr>
          <a:xfrm>
            <a:off x="1270800" y="2291040"/>
            <a:ext cx="3593160" cy="3376440"/>
          </a:xfrm>
          <a:prstGeom prst="rect">
            <a:avLst/>
          </a:prstGeom>
          <a:ln>
            <a:noFill/>
          </a:ln>
        </p:spPr>
      </p:pic>
      <p:sp>
        <p:nvSpPr>
          <p:cNvPr id="394" name="CustomShape 2"/>
          <p:cNvSpPr/>
          <p:nvPr/>
        </p:nvSpPr>
        <p:spPr>
          <a:xfrm>
            <a:off x="5328000" y="3096000"/>
            <a:ext cx="5977440" cy="70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fr-FR" sz="4000" spc="-1" strike="noStrike">
                <a:solidFill>
                  <a:srgbClr val="000000"/>
                </a:solidFill>
                <a:latin typeface="Proxima Nova"/>
                <a:ea typeface="Proxima Nova"/>
              </a:rPr>
              <a:t>REPILERIE</a:t>
            </a:r>
            <a:endParaRPr b="0" lang="fr-F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 rot="16200000">
            <a:off x="-3102480" y="3106440"/>
            <a:ext cx="6857640" cy="64512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PROTOTYPAGE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396" name="Google Shape;342;ga399bc404e_0_932" descr=""/>
          <p:cNvPicPr/>
          <p:nvPr/>
        </p:nvPicPr>
        <p:blipFill>
          <a:blip r:embed="rId1"/>
          <a:stretch/>
        </p:blipFill>
        <p:spPr>
          <a:xfrm rot="645600">
            <a:off x="12763440" y="4160880"/>
            <a:ext cx="2403000" cy="1602360"/>
          </a:xfrm>
          <a:prstGeom prst="rect">
            <a:avLst/>
          </a:prstGeom>
          <a:ln>
            <a:noFill/>
          </a:ln>
        </p:spPr>
      </p:pic>
      <p:sp>
        <p:nvSpPr>
          <p:cNvPr id="397" name="CustomShape 2"/>
          <p:cNvSpPr/>
          <p:nvPr/>
        </p:nvSpPr>
        <p:spPr>
          <a:xfrm>
            <a:off x="7072920" y="5973840"/>
            <a:ext cx="978732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CustomShape 3"/>
          <p:cNvSpPr/>
          <p:nvPr/>
        </p:nvSpPr>
        <p:spPr>
          <a:xfrm rot="16200000">
            <a:off x="-3102480" y="3106440"/>
            <a:ext cx="6857640" cy="64512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PROTOTYPAGE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399" name="Google Shape;347;ga399bc404e_0_932" descr=""/>
          <p:cNvPicPr/>
          <p:nvPr/>
        </p:nvPicPr>
        <p:blipFill>
          <a:blip r:embed="rId2"/>
          <a:stretch/>
        </p:blipFill>
        <p:spPr>
          <a:xfrm rot="645600">
            <a:off x="13853160" y="2415600"/>
            <a:ext cx="2403000" cy="1602360"/>
          </a:xfrm>
          <a:prstGeom prst="rect">
            <a:avLst/>
          </a:prstGeom>
          <a:ln>
            <a:noFill/>
          </a:ln>
        </p:spPr>
      </p:pic>
      <p:sp>
        <p:nvSpPr>
          <p:cNvPr id="400" name="CustomShape 4"/>
          <p:cNvSpPr/>
          <p:nvPr/>
        </p:nvSpPr>
        <p:spPr>
          <a:xfrm>
            <a:off x="1169640" y="473760"/>
            <a:ext cx="6905880" cy="476640"/>
          </a:xfrm>
          <a:prstGeom prst="rect">
            <a:avLst/>
          </a:prstGeom>
          <a:solidFill>
            <a:srgbClr val="fddd3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Proxima Nova"/>
                <a:ea typeface="Proxima Nova"/>
              </a:rPr>
              <a:t>Principe de fonctionnement et implantations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  <p:pic>
        <p:nvPicPr>
          <p:cNvPr id="401" name="Image 2" descr=""/>
          <p:cNvPicPr/>
          <p:nvPr/>
        </p:nvPicPr>
        <p:blipFill>
          <a:blip r:embed="rId3"/>
          <a:stretch/>
        </p:blipFill>
        <p:spPr>
          <a:xfrm>
            <a:off x="761040" y="1624680"/>
            <a:ext cx="3996720" cy="3996720"/>
          </a:xfrm>
          <a:prstGeom prst="rect">
            <a:avLst/>
          </a:prstGeom>
          <a:ln>
            <a:noFill/>
          </a:ln>
        </p:spPr>
      </p:pic>
      <p:pic>
        <p:nvPicPr>
          <p:cNvPr id="402" name="Image 4" descr=""/>
          <p:cNvPicPr/>
          <p:nvPr/>
        </p:nvPicPr>
        <p:blipFill>
          <a:blip r:embed="rId4"/>
          <a:stretch/>
        </p:blipFill>
        <p:spPr>
          <a:xfrm>
            <a:off x="8075880" y="1624680"/>
            <a:ext cx="3651840" cy="3996720"/>
          </a:xfrm>
          <a:prstGeom prst="rect">
            <a:avLst/>
          </a:prstGeom>
          <a:ln>
            <a:noFill/>
          </a:ln>
        </p:spPr>
      </p:pic>
      <p:grpSp>
        <p:nvGrpSpPr>
          <p:cNvPr id="403" name="Group 5"/>
          <p:cNvGrpSpPr/>
          <p:nvPr/>
        </p:nvGrpSpPr>
        <p:grpSpPr>
          <a:xfrm>
            <a:off x="5298120" y="2508840"/>
            <a:ext cx="2425320" cy="3112200"/>
            <a:chOff x="5298120" y="2508840"/>
            <a:chExt cx="2425320" cy="3112200"/>
          </a:xfrm>
        </p:grpSpPr>
        <p:sp>
          <p:nvSpPr>
            <p:cNvPr id="404" name="CustomShape 6"/>
            <p:cNvSpPr/>
            <p:nvPr/>
          </p:nvSpPr>
          <p:spPr>
            <a:xfrm>
              <a:off x="6834600" y="2878200"/>
              <a:ext cx="685440" cy="2742840"/>
            </a:xfrm>
            <a:prstGeom prst="rect">
              <a:avLst/>
            </a:prstGeom>
            <a:solidFill>
              <a:schemeClr val="accent4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fr-FR" sz="1400" spc="-1" strike="noStrike">
                  <a:solidFill>
                    <a:srgbClr val="ffffff"/>
                  </a:solidFill>
                  <a:latin typeface="Arial"/>
                  <a:ea typeface="Arial"/>
                </a:rPr>
                <a:t>Distri</a:t>
              </a:r>
              <a:endParaRPr b="0" lang="fr-FR" sz="1400" spc="-1" strike="noStrike">
                <a:latin typeface="Arial"/>
              </a:endParaRPr>
            </a:p>
          </p:txBody>
        </p:sp>
        <p:grpSp>
          <p:nvGrpSpPr>
            <p:cNvPr id="405" name="Group 7"/>
            <p:cNvGrpSpPr/>
            <p:nvPr/>
          </p:nvGrpSpPr>
          <p:grpSpPr>
            <a:xfrm>
              <a:off x="5298120" y="2508840"/>
              <a:ext cx="2425320" cy="3112200"/>
              <a:chOff x="5298120" y="2508840"/>
              <a:chExt cx="2425320" cy="3112200"/>
            </a:xfrm>
          </p:grpSpPr>
          <p:grpSp>
            <p:nvGrpSpPr>
              <p:cNvPr id="406" name="Group 8"/>
              <p:cNvGrpSpPr/>
              <p:nvPr/>
            </p:nvGrpSpPr>
            <p:grpSpPr>
              <a:xfrm>
                <a:off x="5298120" y="2878200"/>
                <a:ext cx="1625400" cy="2742840"/>
                <a:chOff x="5298120" y="2878200"/>
                <a:chExt cx="1625400" cy="2742840"/>
              </a:xfrm>
            </p:grpSpPr>
            <p:sp>
              <p:nvSpPr>
                <p:cNvPr id="407" name="CustomShape 9"/>
                <p:cNvSpPr/>
                <p:nvPr/>
              </p:nvSpPr>
              <p:spPr>
                <a:xfrm>
                  <a:off x="5298120" y="2878200"/>
                  <a:ext cx="685440" cy="2742840"/>
                </a:xfrm>
                <a:prstGeom prst="rect">
                  <a:avLst/>
                </a:prstGeom>
                <a:ln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fr-FR" sz="1400" spc="-1" strike="noStrike">
                      <a:solidFill>
                        <a:srgbClr val="ffffff"/>
                      </a:solidFill>
                      <a:latin typeface="Arial"/>
                      <a:ea typeface="Arial"/>
                    </a:rPr>
                    <a:t>Diag</a:t>
                  </a:r>
                  <a:endParaRPr b="0" lang="fr-FR" sz="1400" spc="-1" strike="noStrike">
                    <a:latin typeface="Arial"/>
                  </a:endParaRPr>
                </a:p>
              </p:txBody>
            </p:sp>
            <p:sp>
              <p:nvSpPr>
                <p:cNvPr id="408" name="CustomShape 10"/>
                <p:cNvSpPr/>
                <p:nvPr/>
              </p:nvSpPr>
              <p:spPr>
                <a:xfrm>
                  <a:off x="5983920" y="2878200"/>
                  <a:ext cx="939600" cy="274284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  <p:txBody>
                <a:bodyPr lIns="90000" rIns="90000" tIns="45000" bIns="45000" anchor="ctr">
                  <a:noAutofit/>
                </a:bodyPr>
                <a:p>
                  <a:pPr algn="ctr">
                    <a:lnSpc>
                      <a:spcPct val="100000"/>
                    </a:lnSpc>
                  </a:pPr>
                  <a:r>
                    <a:rPr b="0" lang="fr-FR" sz="1400" spc="-1" strike="noStrike">
                      <a:solidFill>
                        <a:srgbClr val="ffffff"/>
                      </a:solidFill>
                      <a:latin typeface="Arial"/>
                      <a:ea typeface="Arial"/>
                    </a:rPr>
                    <a:t>Collecte</a:t>
                  </a:r>
                  <a:endParaRPr b="0" lang="fr-FR" sz="1400" spc="-1" strike="noStrike">
                    <a:latin typeface="Arial"/>
                  </a:endParaRPr>
                </a:p>
              </p:txBody>
            </p:sp>
          </p:grpSp>
          <p:sp>
            <p:nvSpPr>
              <p:cNvPr id="409" name="CustomShape 11"/>
              <p:cNvSpPr/>
              <p:nvPr/>
            </p:nvSpPr>
            <p:spPr>
              <a:xfrm>
                <a:off x="5298120" y="2508840"/>
                <a:ext cx="2425320" cy="303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b="1" lang="fr-FR" sz="14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Machine tout en 1</a:t>
                </a:r>
                <a:endParaRPr b="0" lang="fr-FR" sz="1400" spc="-1" strike="noStrike"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Image 1" descr=""/>
          <p:cNvPicPr/>
          <p:nvPr/>
        </p:nvPicPr>
        <p:blipFill>
          <a:blip r:embed="rId1"/>
          <a:stretch/>
        </p:blipFill>
        <p:spPr>
          <a:xfrm>
            <a:off x="245880" y="360000"/>
            <a:ext cx="3570120" cy="2880000"/>
          </a:xfrm>
          <a:prstGeom prst="rect">
            <a:avLst/>
          </a:prstGeom>
          <a:ln>
            <a:noFill/>
          </a:ln>
        </p:spPr>
      </p:pic>
      <p:pic>
        <p:nvPicPr>
          <p:cNvPr id="411" name="Image 2" descr=""/>
          <p:cNvPicPr/>
          <p:nvPr/>
        </p:nvPicPr>
        <p:blipFill>
          <a:blip r:embed="rId2"/>
          <a:stretch/>
        </p:blipFill>
        <p:spPr>
          <a:xfrm>
            <a:off x="8640000" y="72000"/>
            <a:ext cx="3551760" cy="2371680"/>
          </a:xfrm>
          <a:prstGeom prst="rect">
            <a:avLst/>
          </a:prstGeom>
          <a:ln>
            <a:noFill/>
          </a:ln>
        </p:spPr>
      </p:pic>
      <p:pic>
        <p:nvPicPr>
          <p:cNvPr id="412" name="Image 3" descr=""/>
          <p:cNvPicPr/>
          <p:nvPr/>
        </p:nvPicPr>
        <p:blipFill>
          <a:blip r:embed="rId3"/>
          <a:srcRect l="14779" t="0" r="0" b="0"/>
          <a:stretch/>
        </p:blipFill>
        <p:spPr>
          <a:xfrm>
            <a:off x="3956400" y="-1080"/>
            <a:ext cx="2811600" cy="1945080"/>
          </a:xfrm>
          <a:prstGeom prst="rect">
            <a:avLst/>
          </a:prstGeom>
          <a:ln>
            <a:noFill/>
          </a:ln>
        </p:spPr>
      </p:pic>
      <p:pic>
        <p:nvPicPr>
          <p:cNvPr id="413" name="Image 4" descr=""/>
          <p:cNvPicPr/>
          <p:nvPr/>
        </p:nvPicPr>
        <p:blipFill>
          <a:blip r:embed="rId4"/>
          <a:srcRect l="35354" t="12630" r="0" b="7370"/>
          <a:stretch/>
        </p:blipFill>
        <p:spPr>
          <a:xfrm>
            <a:off x="8451360" y="3396960"/>
            <a:ext cx="3740400" cy="3460680"/>
          </a:xfrm>
          <a:prstGeom prst="rect">
            <a:avLst/>
          </a:prstGeom>
          <a:ln>
            <a:noFill/>
          </a:ln>
        </p:spPr>
      </p:pic>
      <p:pic>
        <p:nvPicPr>
          <p:cNvPr id="414" name="Image 5" descr=""/>
          <p:cNvPicPr/>
          <p:nvPr/>
        </p:nvPicPr>
        <p:blipFill>
          <a:blip r:embed="rId5"/>
          <a:stretch/>
        </p:blipFill>
        <p:spPr>
          <a:xfrm>
            <a:off x="4066200" y="3642840"/>
            <a:ext cx="1438920" cy="2909160"/>
          </a:xfrm>
          <a:prstGeom prst="rect">
            <a:avLst/>
          </a:prstGeom>
          <a:ln>
            <a:noFill/>
          </a:ln>
        </p:spPr>
      </p:pic>
      <p:pic>
        <p:nvPicPr>
          <p:cNvPr id="415" name="Image 6" descr=""/>
          <p:cNvPicPr/>
          <p:nvPr/>
        </p:nvPicPr>
        <p:blipFill>
          <a:blip r:embed="rId6"/>
          <a:stretch/>
        </p:blipFill>
        <p:spPr>
          <a:xfrm>
            <a:off x="72000" y="3528000"/>
            <a:ext cx="3947040" cy="2611080"/>
          </a:xfrm>
          <a:prstGeom prst="rect">
            <a:avLst/>
          </a:prstGeom>
          <a:ln>
            <a:noFill/>
          </a:ln>
        </p:spPr>
      </p:pic>
      <p:pic>
        <p:nvPicPr>
          <p:cNvPr id="416" name="Image 7" descr=""/>
          <p:cNvPicPr/>
          <p:nvPr/>
        </p:nvPicPr>
        <p:blipFill>
          <a:blip r:embed="rId7"/>
          <a:stretch/>
        </p:blipFill>
        <p:spPr>
          <a:xfrm>
            <a:off x="5472000" y="4482360"/>
            <a:ext cx="2448000" cy="2325600"/>
          </a:xfrm>
          <a:prstGeom prst="rect">
            <a:avLst/>
          </a:prstGeom>
          <a:ln>
            <a:noFill/>
          </a:ln>
        </p:spPr>
      </p:pic>
      <p:pic>
        <p:nvPicPr>
          <p:cNvPr id="417" name="" descr=""/>
          <p:cNvPicPr/>
          <p:nvPr/>
        </p:nvPicPr>
        <p:blipFill>
          <a:blip r:embed="rId8"/>
          <a:stretch/>
        </p:blipFill>
        <p:spPr>
          <a:xfrm>
            <a:off x="5688000" y="1956960"/>
            <a:ext cx="2763360" cy="1553400"/>
          </a:xfrm>
          <a:prstGeom prst="rect">
            <a:avLst/>
          </a:prstGeom>
          <a:ln>
            <a:noFill/>
          </a:ln>
        </p:spPr>
      </p:pic>
      <p:cxnSp>
        <p:nvCxnSpPr>
          <p:cNvPr id="418" name="Line 1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</p:cxnSp>
      <p:cxnSp>
        <p:nvCxnSpPr>
          <p:cNvPr id="419" name="Line 2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</p:cxnSp>
      <p:cxnSp>
        <p:nvCxnSpPr>
          <p:cNvPr id="420" name="Line 3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</p:cxnSp>
      <p:cxnSp>
        <p:nvCxnSpPr>
          <p:cNvPr id="421" name="Line 4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</p:cxnSp>
      <p:cxnSp>
        <p:nvCxnSpPr>
          <p:cNvPr id="422" name="Line 5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Picture 2" descr=""/>
          <p:cNvPicPr/>
          <p:nvPr/>
        </p:nvPicPr>
        <p:blipFill>
          <a:blip r:embed="rId1"/>
          <a:stretch/>
        </p:blipFill>
        <p:spPr>
          <a:xfrm>
            <a:off x="1333440" y="1047600"/>
            <a:ext cx="4148280" cy="2073960"/>
          </a:xfrm>
          <a:prstGeom prst="rect">
            <a:avLst/>
          </a:prstGeom>
          <a:ln>
            <a:noFill/>
          </a:ln>
        </p:spPr>
      </p:pic>
      <p:sp>
        <p:nvSpPr>
          <p:cNvPr id="424" name="CustomShape 1"/>
          <p:cNvSpPr/>
          <p:nvPr/>
        </p:nvSpPr>
        <p:spPr>
          <a:xfrm>
            <a:off x="2968560" y="1685160"/>
            <a:ext cx="257760" cy="28692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5" name="CustomShape 2"/>
          <p:cNvSpPr/>
          <p:nvPr/>
        </p:nvSpPr>
        <p:spPr>
          <a:xfrm flipH="1">
            <a:off x="1658160" y="1930320"/>
            <a:ext cx="1346760" cy="207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3f6ec2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6" name="CustomShape 3"/>
          <p:cNvSpPr/>
          <p:nvPr/>
        </p:nvSpPr>
        <p:spPr>
          <a:xfrm>
            <a:off x="3278880" y="1643040"/>
            <a:ext cx="257760" cy="286920"/>
          </a:xfrm>
          <a:prstGeom prst="ellipse">
            <a:avLst/>
          </a:prstGeom>
          <a:noFill/>
          <a:ln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CustomShape 4"/>
          <p:cNvSpPr/>
          <p:nvPr/>
        </p:nvSpPr>
        <p:spPr>
          <a:xfrm>
            <a:off x="3407760" y="1930320"/>
            <a:ext cx="180720" cy="197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accent6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8" name="CustomShape 5"/>
          <p:cNvSpPr/>
          <p:nvPr/>
        </p:nvSpPr>
        <p:spPr>
          <a:xfrm>
            <a:off x="3571200" y="1590840"/>
            <a:ext cx="257760" cy="28692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9" name="CustomShape 6"/>
          <p:cNvSpPr/>
          <p:nvPr/>
        </p:nvSpPr>
        <p:spPr>
          <a:xfrm>
            <a:off x="3791520" y="1836000"/>
            <a:ext cx="2304360" cy="1828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c0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0" name="CustomShape 7"/>
          <p:cNvSpPr/>
          <p:nvPr/>
        </p:nvSpPr>
        <p:spPr>
          <a:xfrm>
            <a:off x="29160" y="4193280"/>
            <a:ext cx="2939040" cy="15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0054f5"/>
                </a:solidFill>
                <a:latin typeface="Arial"/>
                <a:ea typeface="Arial"/>
              </a:rPr>
              <a:t>Qui sommes nous ?</a:t>
            </a: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0054f5"/>
                </a:solidFill>
                <a:latin typeface="Arial"/>
                <a:ea typeface="Arial"/>
              </a:rPr>
              <a:t>Pourquoi recycler ?</a:t>
            </a: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0054f5"/>
                </a:solidFill>
                <a:latin typeface="Arial"/>
                <a:ea typeface="Arial"/>
              </a:rPr>
              <a:t>Pourquoi utiliser des piles rechargeables ,</a:t>
            </a: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0054f5"/>
                </a:solidFill>
                <a:latin typeface="Arial"/>
                <a:ea typeface="Arial"/>
              </a:rPr>
              <a:t>Comment savoir si ma pile est vde ?</a:t>
            </a: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0054f5"/>
                </a:solidFill>
                <a:latin typeface="Arial"/>
                <a:ea typeface="Arial"/>
              </a:rPr>
              <a:t>La revitalisation c’est quoi ?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31" name="CustomShape 8"/>
          <p:cNvSpPr/>
          <p:nvPr/>
        </p:nvSpPr>
        <p:spPr>
          <a:xfrm>
            <a:off x="2917800" y="4232520"/>
            <a:ext cx="2939040" cy="7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70ad47"/>
                </a:solidFill>
                <a:latin typeface="Arial"/>
                <a:ea typeface="Arial"/>
              </a:rPr>
              <a:t>Mes points clean !</a:t>
            </a: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70ad47"/>
                </a:solidFill>
                <a:latin typeface="Arial"/>
                <a:ea typeface="Arial"/>
              </a:rPr>
              <a:t>Mes jeux pour les plus petits</a:t>
            </a: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70ad47"/>
                </a:solidFill>
                <a:latin typeface="Arial"/>
                <a:ea typeface="Arial"/>
              </a:rPr>
              <a:t>Cycle de vie d’une pile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432" name="CustomShape 9"/>
          <p:cNvSpPr/>
          <p:nvPr/>
        </p:nvSpPr>
        <p:spPr>
          <a:xfrm>
            <a:off x="5904000" y="3996000"/>
            <a:ext cx="29390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fr-FR" sz="1400" spc="-1" strike="noStrike">
                <a:solidFill>
                  <a:srgbClr val="c00000"/>
                </a:solidFill>
                <a:latin typeface="Arial"/>
                <a:ea typeface="Arial"/>
              </a:rPr>
              <a:t>Où trouver ma Repilerie ?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433" name="Picture 4" descr=""/>
          <p:cNvPicPr/>
          <p:nvPr/>
        </p:nvPicPr>
        <p:blipFill>
          <a:blip r:embed="rId2"/>
          <a:stretch/>
        </p:blipFill>
        <p:spPr>
          <a:xfrm flipH="1" rot="10800000">
            <a:off x="6336000" y="4395240"/>
            <a:ext cx="1946880" cy="716400"/>
          </a:xfrm>
          <a:prstGeom prst="rect">
            <a:avLst/>
          </a:prstGeom>
          <a:ln>
            <a:noFill/>
          </a:ln>
        </p:spPr>
      </p:pic>
      <p:pic>
        <p:nvPicPr>
          <p:cNvPr id="434" name="Image 22" descr=""/>
          <p:cNvPicPr/>
          <p:nvPr/>
        </p:nvPicPr>
        <p:blipFill>
          <a:blip r:embed="rId3"/>
          <a:srcRect l="1422" t="595" r="1153" b="17332"/>
          <a:stretch/>
        </p:blipFill>
        <p:spPr>
          <a:xfrm>
            <a:off x="7409880" y="72000"/>
            <a:ext cx="4686120" cy="3924000"/>
          </a:xfrm>
          <a:prstGeom prst="rect">
            <a:avLst/>
          </a:prstGeom>
          <a:ln>
            <a:noFill/>
          </a:ln>
        </p:spPr>
      </p:pic>
      <p:sp>
        <p:nvSpPr>
          <p:cNvPr id="435" name="CustomShape 10"/>
          <p:cNvSpPr/>
          <p:nvPr/>
        </p:nvSpPr>
        <p:spPr>
          <a:xfrm>
            <a:off x="8533080" y="2190600"/>
            <a:ext cx="2442240" cy="2567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6" name="Image 3" descr=""/>
          <p:cNvPicPr/>
          <p:nvPr/>
        </p:nvPicPr>
        <p:blipFill>
          <a:blip r:embed="rId4"/>
          <a:srcRect l="11691" t="-387" r="7105" b="1911"/>
          <a:stretch/>
        </p:blipFill>
        <p:spPr>
          <a:xfrm rot="20439600">
            <a:off x="9327960" y="2435760"/>
            <a:ext cx="950760" cy="1353600"/>
          </a:xfrm>
          <a:prstGeom prst="rect">
            <a:avLst/>
          </a:prstGeom>
          <a:ln>
            <a:noFill/>
          </a:ln>
        </p:spPr>
      </p:pic>
      <p:pic>
        <p:nvPicPr>
          <p:cNvPr id="437" name="Image 4" descr=""/>
          <p:cNvPicPr/>
          <p:nvPr/>
        </p:nvPicPr>
        <p:blipFill>
          <a:blip r:embed="rId5"/>
          <a:srcRect l="0" t="0" r="0" b="3187"/>
          <a:stretch/>
        </p:blipFill>
        <p:spPr>
          <a:xfrm>
            <a:off x="10169640" y="2307600"/>
            <a:ext cx="805320" cy="707040"/>
          </a:xfrm>
          <a:prstGeom prst="rect">
            <a:avLst/>
          </a:prstGeom>
          <a:ln>
            <a:noFill/>
          </a:ln>
        </p:spPr>
      </p:pic>
      <p:sp>
        <p:nvSpPr>
          <p:cNvPr id="438" name="TextShape 11"/>
          <p:cNvSpPr txBox="1"/>
          <p:nvPr/>
        </p:nvSpPr>
        <p:spPr>
          <a:xfrm>
            <a:off x="8276760" y="1827720"/>
            <a:ext cx="3056040" cy="7070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lang="fr-FR" sz="2800" spc="-1" strike="noStrike">
                <a:solidFill>
                  <a:srgbClr val="000000"/>
                </a:solidFill>
                <a:latin typeface="Book Antiqua"/>
              </a:rPr>
              <a:t>La repilerie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CustomShape 12"/>
          <p:cNvSpPr/>
          <p:nvPr/>
        </p:nvSpPr>
        <p:spPr>
          <a:xfrm>
            <a:off x="8899200" y="1456560"/>
            <a:ext cx="1811520" cy="637560"/>
          </a:xfrm>
          <a:prstGeom prst="curvedDownArrow">
            <a:avLst>
              <a:gd name="adj1" fmla="val 141994"/>
              <a:gd name="adj2" fmla="val 141994"/>
              <a:gd name="adj3" fmla="val 25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0" name="CustomShape 13"/>
          <p:cNvSpPr/>
          <p:nvPr/>
        </p:nvSpPr>
        <p:spPr>
          <a:xfrm rot="7805400">
            <a:off x="9732240" y="2896200"/>
            <a:ext cx="1811520" cy="637560"/>
          </a:xfrm>
          <a:prstGeom prst="curvedDownArrow">
            <a:avLst>
              <a:gd name="adj1" fmla="val 141994"/>
              <a:gd name="adj2" fmla="val 141994"/>
              <a:gd name="adj3" fmla="val 25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1" name="CustomShape 14"/>
          <p:cNvSpPr/>
          <p:nvPr/>
        </p:nvSpPr>
        <p:spPr>
          <a:xfrm rot="14065200">
            <a:off x="8060400" y="2794320"/>
            <a:ext cx="1811520" cy="637560"/>
          </a:xfrm>
          <a:prstGeom prst="curvedDownArrow">
            <a:avLst>
              <a:gd name="adj1" fmla="val 141994"/>
              <a:gd name="adj2" fmla="val 141994"/>
              <a:gd name="adj3" fmla="val 2500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2" name="Line 15"/>
          <p:cNvSpPr/>
          <p:nvPr/>
        </p:nvSpPr>
        <p:spPr>
          <a:xfrm>
            <a:off x="7923240" y="3996000"/>
            <a:ext cx="3695760" cy="0"/>
          </a:xfrm>
          <a:prstGeom prst="line">
            <a:avLst/>
          </a:prstGeom>
          <a:ln w="2844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6462720" y="493200"/>
            <a:ext cx="259200" cy="259200"/>
          </a:xfrm>
          <a:prstGeom prst="ellipse">
            <a:avLst/>
          </a:prstGeom>
          <a:solidFill>
            <a:srgbClr val="9e9e9e">
              <a:alpha val="7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2"/>
          <p:cNvSpPr/>
          <p:nvPr/>
        </p:nvSpPr>
        <p:spPr>
          <a:xfrm>
            <a:off x="6567480" y="997920"/>
            <a:ext cx="503640" cy="503640"/>
          </a:xfrm>
          <a:prstGeom prst="ellipse">
            <a:avLst/>
          </a:prstGeom>
          <a:noFill/>
          <a:ln w="69840">
            <a:solidFill>
              <a:srgbClr val="9e9e9e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45" name="Google Shape;388;g95675bf76a_0_267" descr=""/>
          <p:cNvPicPr/>
          <p:nvPr/>
        </p:nvPicPr>
        <p:blipFill>
          <a:blip r:embed="rId1"/>
          <a:srcRect l="0" t="28740" r="6469" b="0"/>
          <a:stretch/>
        </p:blipFill>
        <p:spPr>
          <a:xfrm>
            <a:off x="487800" y="1357200"/>
            <a:ext cx="4074480" cy="2046240"/>
          </a:xfrm>
          <a:prstGeom prst="rect">
            <a:avLst/>
          </a:prstGeom>
          <a:ln>
            <a:noFill/>
          </a:ln>
        </p:spPr>
      </p:pic>
      <p:pic>
        <p:nvPicPr>
          <p:cNvPr id="446" name="Google Shape;389;g95675bf76a_0_267" descr=""/>
          <p:cNvPicPr/>
          <p:nvPr/>
        </p:nvPicPr>
        <p:blipFill>
          <a:blip r:embed="rId2"/>
          <a:srcRect l="0" t="0" r="4299" b="11210"/>
          <a:stretch/>
        </p:blipFill>
        <p:spPr>
          <a:xfrm>
            <a:off x="651960" y="3284640"/>
            <a:ext cx="3953160" cy="2215800"/>
          </a:xfrm>
          <a:prstGeom prst="rect">
            <a:avLst/>
          </a:prstGeom>
          <a:ln>
            <a:noFill/>
          </a:ln>
        </p:spPr>
      </p:pic>
      <p:sp>
        <p:nvSpPr>
          <p:cNvPr id="447" name="CustomShape 3"/>
          <p:cNvSpPr/>
          <p:nvPr/>
        </p:nvSpPr>
        <p:spPr>
          <a:xfrm>
            <a:off x="5765400" y="2336040"/>
            <a:ext cx="5774040" cy="30643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7000"/>
              </a:lnSpc>
            </a:pPr>
            <a:r>
              <a:rPr b="1" lang="fr-FR" sz="3600" spc="-1" strike="noStrike">
                <a:solidFill>
                  <a:srgbClr val="000000"/>
                </a:solidFill>
                <a:latin typeface="Proxima Nova"/>
                <a:ea typeface="Proxima Nova"/>
              </a:rPr>
              <a:t>Débriefing</a:t>
            </a:r>
            <a:endParaRPr b="0" lang="fr-FR" sz="36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endParaRPr b="0" lang="fr-FR" sz="3600" spc="-1" strike="noStrike">
              <a:latin typeface="Arial"/>
            </a:endParaRPr>
          </a:p>
          <a:p>
            <a:pPr>
              <a:lnSpc>
                <a:spcPct val="107000"/>
              </a:lnSpc>
            </a:pPr>
            <a:r>
              <a:rPr b="0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(+) Ce que nous avons réussi ?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7000"/>
              </a:lnSpc>
              <a:spcBef>
                <a:spcPts val="6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Proxima Nova"/>
                <a:ea typeface="Proxima Nova"/>
              </a:rPr>
              <a:t>(-) Si c’était à refaire, ce que nous pourrions faire mieux ?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1"/>
          <p:cNvSpPr/>
          <p:nvPr/>
        </p:nvSpPr>
        <p:spPr>
          <a:xfrm>
            <a:off x="4608000" y="168840"/>
            <a:ext cx="2675520" cy="179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Diapo 1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Qu’est ce ?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C’est quoi ?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A quoi cela sert ?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Petit schéma explicatif ?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@PASCALK:)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449" name="CustomShape 2"/>
          <p:cNvSpPr/>
          <p:nvPr/>
        </p:nvSpPr>
        <p:spPr>
          <a:xfrm>
            <a:off x="432000" y="3228120"/>
            <a:ext cx="2675520" cy="13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Financement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Coûts :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- Application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- Station/distributeur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sp>
        <p:nvSpPr>
          <p:cNvPr id="450" name="CustomShape 3"/>
          <p:cNvSpPr/>
          <p:nvPr/>
        </p:nvSpPr>
        <p:spPr>
          <a:xfrm>
            <a:off x="4452480" y="3228120"/>
            <a:ext cx="2675520" cy="13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Financement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Gains :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- Piles récupérées ?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- Piles revendues ?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- Taxe ?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451" name="CustomShape 4"/>
          <p:cNvSpPr/>
          <p:nvPr/>
        </p:nvSpPr>
        <p:spPr>
          <a:xfrm>
            <a:off x="9204480" y="3245400"/>
            <a:ext cx="267552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Financement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Principes généraux :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- Abonnement ?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- 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452" name="CustomShape 5"/>
          <p:cNvSpPr/>
          <p:nvPr/>
        </p:nvSpPr>
        <p:spPr>
          <a:xfrm>
            <a:off x="9276480" y="1527480"/>
            <a:ext cx="267552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Planification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Principes généraux :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- </a:t>
            </a:r>
            <a:endParaRPr b="0" lang="fr-F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Proxima Nova"/>
                <a:ea typeface="Proxima Nova"/>
              </a:rPr>
              <a:t>- 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0" y="4014360"/>
            <a:ext cx="12186720" cy="2843280"/>
          </a:xfrm>
          <a:prstGeom prst="rect">
            <a:avLst/>
          </a:prstGeom>
          <a:solidFill>
            <a:srgbClr val="f6f7f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"/>
          <p:cNvSpPr/>
          <p:nvPr/>
        </p:nvSpPr>
        <p:spPr>
          <a:xfrm>
            <a:off x="1795680" y="227880"/>
            <a:ext cx="8595720" cy="50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fr-FR" sz="3100" spc="-1" strike="noStrike">
                <a:solidFill>
                  <a:srgbClr val="242b2c"/>
                </a:solidFill>
                <a:latin typeface="Proxima Nova"/>
                <a:ea typeface="Proxima Nova"/>
              </a:rPr>
              <a:t>UNE MÉTHODE </a:t>
            </a:r>
            <a:r>
              <a:rPr b="1" lang="fr-FR" sz="3100" spc="-1" strike="noStrike">
                <a:solidFill>
                  <a:srgbClr val="0055f5"/>
                </a:solidFill>
                <a:latin typeface="Proxima Nova"/>
                <a:ea typeface="Proxima Nova"/>
              </a:rPr>
              <a:t>GAGNANT – GAGNANT</a:t>
            </a:r>
            <a:endParaRPr b="0" lang="fr-FR" sz="3100" spc="-1" strike="noStrike">
              <a:latin typeface="Arial"/>
            </a:endParaRPr>
          </a:p>
        </p:txBody>
      </p:sp>
      <p:pic>
        <p:nvPicPr>
          <p:cNvPr id="262" name="Google Shape;174;ga04e8d9f1b_0_0" descr=""/>
          <p:cNvPicPr/>
          <p:nvPr/>
        </p:nvPicPr>
        <p:blipFill>
          <a:blip r:embed="rId1"/>
          <a:stretch/>
        </p:blipFill>
        <p:spPr>
          <a:xfrm>
            <a:off x="119880" y="5878080"/>
            <a:ext cx="1919520" cy="899640"/>
          </a:xfrm>
          <a:prstGeom prst="rect">
            <a:avLst/>
          </a:prstGeom>
          <a:ln>
            <a:noFill/>
          </a:ln>
        </p:spPr>
      </p:pic>
      <p:sp>
        <p:nvSpPr>
          <p:cNvPr id="263" name="CustomShape 3"/>
          <p:cNvSpPr/>
          <p:nvPr/>
        </p:nvSpPr>
        <p:spPr>
          <a:xfrm>
            <a:off x="5427360" y="894960"/>
            <a:ext cx="1334520" cy="71640"/>
          </a:xfrm>
          <a:prstGeom prst="rect">
            <a:avLst/>
          </a:prstGeom>
          <a:solidFill>
            <a:srgbClr val="0055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4" name="Google Shape;176;ga04e8d9f1b_0_0" descr=""/>
          <p:cNvPicPr/>
          <p:nvPr/>
        </p:nvPicPr>
        <p:blipFill>
          <a:blip r:embed="rId2"/>
          <a:stretch/>
        </p:blipFill>
        <p:spPr>
          <a:xfrm>
            <a:off x="611280" y="1458000"/>
            <a:ext cx="10894680" cy="4575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181;ga04e8d9f1b_0_84" descr=""/>
          <p:cNvPicPr/>
          <p:nvPr/>
        </p:nvPicPr>
        <p:blipFill>
          <a:blip r:embed="rId1"/>
          <a:srcRect l="0" t="14502" r="0" b="0"/>
          <a:stretch/>
        </p:blipFill>
        <p:spPr>
          <a:xfrm>
            <a:off x="0" y="0"/>
            <a:ext cx="12207960" cy="6945120"/>
          </a:xfrm>
          <a:prstGeom prst="rect">
            <a:avLst/>
          </a:prstGeom>
          <a:ln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0" y="-43560"/>
            <a:ext cx="12208320" cy="6988680"/>
          </a:xfrm>
          <a:prstGeom prst="rect">
            <a:avLst/>
          </a:prstGeom>
          <a:solidFill>
            <a:srgbClr val="ffe201">
              <a:alpha val="8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2"/>
          <p:cNvSpPr/>
          <p:nvPr/>
        </p:nvSpPr>
        <p:spPr>
          <a:xfrm>
            <a:off x="3614760" y="957240"/>
            <a:ext cx="4929120" cy="49291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3"/>
          <p:cNvSpPr/>
          <p:nvPr/>
        </p:nvSpPr>
        <p:spPr>
          <a:xfrm>
            <a:off x="5425920" y="2383920"/>
            <a:ext cx="1334520" cy="71640"/>
          </a:xfrm>
          <a:prstGeom prst="rect">
            <a:avLst/>
          </a:prstGeom>
          <a:solidFill>
            <a:srgbClr val="ffe2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4"/>
          <p:cNvSpPr/>
          <p:nvPr/>
        </p:nvSpPr>
        <p:spPr>
          <a:xfrm>
            <a:off x="5425920" y="4527000"/>
            <a:ext cx="1334520" cy="71640"/>
          </a:xfrm>
          <a:prstGeom prst="rect">
            <a:avLst/>
          </a:prstGeom>
          <a:solidFill>
            <a:srgbClr val="ffe20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5"/>
          <p:cNvSpPr/>
          <p:nvPr/>
        </p:nvSpPr>
        <p:spPr>
          <a:xfrm>
            <a:off x="3652920" y="2633760"/>
            <a:ext cx="4885920" cy="171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4500" spc="-1" strike="noStrike">
                <a:solidFill>
                  <a:srgbClr val="ffe201"/>
                </a:solidFill>
                <a:latin typeface="Proxima Nova"/>
                <a:ea typeface="Proxima Nova"/>
              </a:rPr>
              <a:t>Les règles</a:t>
            </a:r>
            <a:endParaRPr b="0" lang="fr-FR" sz="4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4500" spc="-1" strike="noStrike">
                <a:solidFill>
                  <a:srgbClr val="ffe201"/>
                </a:solidFill>
                <a:latin typeface="Proxima Nova"/>
                <a:ea typeface="Proxima Nova"/>
              </a:rPr>
              <a:t>du jeu</a:t>
            </a:r>
            <a:endParaRPr b="0" lang="fr-FR" sz="4500" spc="-1" strike="noStrike">
              <a:latin typeface="Arial"/>
            </a:endParaRPr>
          </a:p>
        </p:txBody>
      </p:sp>
      <p:sp>
        <p:nvSpPr>
          <p:cNvPr id="271" name="CustomShape 6"/>
          <p:cNvSpPr/>
          <p:nvPr/>
        </p:nvSpPr>
        <p:spPr>
          <a:xfrm>
            <a:off x="1747080" y="376560"/>
            <a:ext cx="2094480" cy="1239840"/>
          </a:xfrm>
          <a:prstGeom prst="wedgeEllipseCallout">
            <a:avLst>
              <a:gd name="adj1" fmla="val 50159"/>
              <a:gd name="adj2" fmla="val 35637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Proxima Nova"/>
                <a:ea typeface="Arial"/>
              </a:rPr>
              <a:t>Equivalence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2" name="CustomShape 7"/>
          <p:cNvSpPr/>
          <p:nvPr/>
        </p:nvSpPr>
        <p:spPr>
          <a:xfrm>
            <a:off x="739080" y="2871000"/>
            <a:ext cx="2094480" cy="1239840"/>
          </a:xfrm>
          <a:prstGeom prst="wedgeEllipseCallout">
            <a:avLst>
              <a:gd name="adj1" fmla="val 59931"/>
              <a:gd name="adj2" fmla="val 3720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Proxima Nova"/>
                <a:ea typeface="Arial"/>
              </a:rPr>
              <a:t>Ecoute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3" name="CustomShape 8"/>
          <p:cNvSpPr/>
          <p:nvPr/>
        </p:nvSpPr>
        <p:spPr>
          <a:xfrm>
            <a:off x="1513800" y="5310360"/>
            <a:ext cx="2208600" cy="1239840"/>
          </a:xfrm>
          <a:prstGeom prst="wedgeEllipseCallout">
            <a:avLst>
              <a:gd name="adj1" fmla="val 53417"/>
              <a:gd name="adj2" fmla="val -31499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Proxima Nova"/>
                <a:ea typeface="Arial"/>
              </a:rPr>
              <a:t>Cadre clair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4" name="CustomShape 9"/>
          <p:cNvSpPr/>
          <p:nvPr/>
        </p:nvSpPr>
        <p:spPr>
          <a:xfrm>
            <a:off x="8425080" y="382320"/>
            <a:ext cx="2288160" cy="1239840"/>
          </a:xfrm>
          <a:prstGeom prst="wedgeEllipseCallout">
            <a:avLst>
              <a:gd name="adj1" fmla="val -50815"/>
              <a:gd name="adj2" fmla="val 38939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Proxima Nova"/>
                <a:ea typeface="Arial"/>
              </a:rPr>
              <a:t>Bienveillance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5" name="CustomShape 10"/>
          <p:cNvSpPr/>
          <p:nvPr/>
        </p:nvSpPr>
        <p:spPr>
          <a:xfrm>
            <a:off x="9205920" y="2801880"/>
            <a:ext cx="2094480" cy="1239840"/>
          </a:xfrm>
          <a:prstGeom prst="wedgeEllipseCallout">
            <a:avLst>
              <a:gd name="adj1" fmla="val -57981"/>
              <a:gd name="adj2" fmla="val 4820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Proxima Nova"/>
                <a:ea typeface="Arial"/>
              </a:rPr>
              <a:t>Pas de censure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76" name="CustomShape 11"/>
          <p:cNvSpPr/>
          <p:nvPr/>
        </p:nvSpPr>
        <p:spPr>
          <a:xfrm>
            <a:off x="8390520" y="5315040"/>
            <a:ext cx="2094480" cy="1239840"/>
          </a:xfrm>
          <a:prstGeom prst="wedgeEllipseCallout">
            <a:avLst>
              <a:gd name="adj1" fmla="val -48861"/>
              <a:gd name="adj2" fmla="val -40305"/>
            </a:avLst>
          </a:prstGeom>
          <a:solidFill>
            <a:srgbClr val="005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Proxima Nova"/>
                <a:ea typeface="Arial"/>
              </a:rPr>
              <a:t>Parler avec intention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2160" y="4221720"/>
            <a:ext cx="12191760" cy="26773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"/>
          <p:cNvSpPr/>
          <p:nvPr/>
        </p:nvSpPr>
        <p:spPr>
          <a:xfrm>
            <a:off x="828000" y="385920"/>
            <a:ext cx="10533240" cy="50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6000"/>
              </a:lnSpc>
            </a:pPr>
            <a:r>
              <a:rPr b="1" lang="fr-FR" sz="3100" spc="-1" strike="noStrike">
                <a:solidFill>
                  <a:srgbClr val="000000"/>
                </a:solidFill>
                <a:latin typeface="Proxima Nova"/>
                <a:ea typeface="Proxima Nova"/>
              </a:rPr>
              <a:t>LE</a:t>
            </a:r>
            <a:r>
              <a:rPr b="1" lang="fr-FR" sz="3100" spc="-1" strike="noStrike">
                <a:solidFill>
                  <a:srgbClr val="0069f2"/>
                </a:solidFill>
                <a:latin typeface="Proxima Nova"/>
                <a:ea typeface="Proxima Nova"/>
              </a:rPr>
              <a:t> PROGRAMME </a:t>
            </a:r>
            <a:r>
              <a:rPr b="1" lang="fr-FR" sz="3100" spc="-1" strike="noStrike">
                <a:solidFill>
                  <a:srgbClr val="242b2c"/>
                </a:solidFill>
                <a:latin typeface="Proxima Nova"/>
                <a:ea typeface="Proxima Nova"/>
              </a:rPr>
              <a:t>DU DESIGN THINKING</a:t>
            </a:r>
            <a:endParaRPr b="0" lang="fr-FR" sz="31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5427360" y="1098000"/>
            <a:ext cx="1334520" cy="71640"/>
          </a:xfrm>
          <a:prstGeom prst="rect">
            <a:avLst/>
          </a:prstGeom>
          <a:solidFill>
            <a:srgbClr val="0055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4"/>
          <p:cNvSpPr/>
          <p:nvPr/>
        </p:nvSpPr>
        <p:spPr>
          <a:xfrm>
            <a:off x="545760" y="5165640"/>
            <a:ext cx="2133720" cy="8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15000"/>
              </a:lnSpc>
            </a:pPr>
            <a:r>
              <a:rPr b="0" lang="fr-FR" sz="1500" spc="-1" strike="noStrike">
                <a:solidFill>
                  <a:srgbClr val="242b2c"/>
                </a:solidFill>
                <a:latin typeface="Proxima Nova"/>
                <a:ea typeface="Proxima Nova"/>
              </a:rPr>
              <a:t>compréhension du besoin, interviews des parties-prenantes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3557520" y="5165640"/>
            <a:ext cx="1869120" cy="8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15000"/>
              </a:lnSpc>
            </a:pPr>
            <a:r>
              <a:rPr b="0" lang="fr-FR" sz="1500" spc="-1" strike="noStrike">
                <a:solidFill>
                  <a:srgbClr val="242b2c"/>
                </a:solidFill>
                <a:latin typeface="Proxima Nova"/>
                <a:ea typeface="Proxima Nova"/>
              </a:rPr>
              <a:t>production d’idées et choix de l’idée gagnante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6240960" y="5165640"/>
            <a:ext cx="2382120" cy="8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15000"/>
              </a:lnSpc>
            </a:pPr>
            <a:r>
              <a:rPr b="0" lang="fr-FR" sz="1500" spc="-1" strike="noStrike">
                <a:solidFill>
                  <a:srgbClr val="242b2c"/>
                </a:solidFill>
                <a:latin typeface="Proxima Nova"/>
                <a:ea typeface="Proxima Nova"/>
              </a:rPr>
              <a:t>réalisation</a:t>
            </a:r>
            <a:endParaRPr b="0" lang="fr-FR" sz="15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fr-FR" sz="1500" spc="-1" strike="noStrike">
                <a:solidFill>
                  <a:srgbClr val="242b2c"/>
                </a:solidFill>
                <a:latin typeface="Proxima Nova"/>
                <a:ea typeface="Proxima Nova"/>
              </a:rPr>
              <a:t>des livrables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9066240" y="5165640"/>
            <a:ext cx="2611800" cy="99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15000"/>
              </a:lnSpc>
            </a:pPr>
            <a:r>
              <a:rPr b="0" lang="fr-FR" sz="1500" spc="-1" strike="noStrike">
                <a:solidFill>
                  <a:srgbClr val="242b2c"/>
                </a:solidFill>
                <a:latin typeface="Proxima Nova"/>
                <a:ea typeface="Proxima Nova"/>
              </a:rPr>
              <a:t>présentations</a:t>
            </a:r>
            <a:endParaRPr b="0" lang="fr-FR" sz="15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fr-FR" sz="1500" spc="-1" strike="noStrike">
                <a:solidFill>
                  <a:srgbClr val="242b2c"/>
                </a:solidFill>
                <a:latin typeface="Proxima Nova"/>
                <a:ea typeface="Proxima Nova"/>
              </a:rPr>
              <a:t>au jury</a:t>
            </a:r>
            <a:endParaRPr b="0" lang="fr-FR" sz="1500" spc="-1" strike="noStrike">
              <a:latin typeface="Arial"/>
            </a:endParaRPr>
          </a:p>
        </p:txBody>
      </p:sp>
      <p:sp>
        <p:nvSpPr>
          <p:cNvPr id="284" name="CustomShape 8"/>
          <p:cNvSpPr/>
          <p:nvPr/>
        </p:nvSpPr>
        <p:spPr>
          <a:xfrm>
            <a:off x="1443240" y="4051800"/>
            <a:ext cx="339120" cy="339120"/>
          </a:xfrm>
          <a:prstGeom prst="ellipse">
            <a:avLst/>
          </a:prstGeom>
          <a:solidFill>
            <a:srgbClr val="0055f5"/>
          </a:solidFill>
          <a:ln w="2844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9"/>
          <p:cNvSpPr/>
          <p:nvPr/>
        </p:nvSpPr>
        <p:spPr>
          <a:xfrm>
            <a:off x="4360320" y="4018320"/>
            <a:ext cx="339120" cy="339120"/>
          </a:xfrm>
          <a:prstGeom prst="ellipse">
            <a:avLst/>
          </a:prstGeom>
          <a:solidFill>
            <a:srgbClr val="0055f5"/>
          </a:solidFill>
          <a:ln w="2844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10"/>
          <p:cNvSpPr/>
          <p:nvPr/>
        </p:nvSpPr>
        <p:spPr>
          <a:xfrm>
            <a:off x="7277760" y="4051800"/>
            <a:ext cx="339120" cy="339120"/>
          </a:xfrm>
          <a:prstGeom prst="ellipse">
            <a:avLst/>
          </a:prstGeom>
          <a:solidFill>
            <a:srgbClr val="0055f5"/>
          </a:solidFill>
          <a:ln w="2844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11"/>
          <p:cNvSpPr/>
          <p:nvPr/>
        </p:nvSpPr>
        <p:spPr>
          <a:xfrm>
            <a:off x="10202760" y="4051800"/>
            <a:ext cx="339120" cy="339120"/>
          </a:xfrm>
          <a:prstGeom prst="ellipse">
            <a:avLst/>
          </a:prstGeom>
          <a:solidFill>
            <a:srgbClr val="0055f5"/>
          </a:solidFill>
          <a:ln w="28440">
            <a:solidFill>
              <a:schemeClr val="lt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12"/>
          <p:cNvSpPr/>
          <p:nvPr/>
        </p:nvSpPr>
        <p:spPr>
          <a:xfrm>
            <a:off x="11160" y="3575160"/>
            <a:ext cx="3081240" cy="28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83000"/>
              </a:lnSpc>
            </a:pPr>
            <a:r>
              <a:rPr b="1" lang="fr-FR" sz="1900" spc="-1" strike="noStrike">
                <a:solidFill>
                  <a:srgbClr val="0055f5"/>
                </a:solidFill>
                <a:latin typeface="Proxima Nova Extrabold"/>
                <a:ea typeface="Proxima Nova Extrabold"/>
              </a:rPr>
              <a:t>EMPATHIE</a:t>
            </a:r>
            <a:endParaRPr b="0" lang="fr-FR" sz="1900" spc="-1" strike="noStrike">
              <a:latin typeface="Arial"/>
            </a:endParaRPr>
          </a:p>
        </p:txBody>
      </p:sp>
      <p:sp>
        <p:nvSpPr>
          <p:cNvPr id="289" name="CustomShape 13"/>
          <p:cNvSpPr/>
          <p:nvPr/>
        </p:nvSpPr>
        <p:spPr>
          <a:xfrm>
            <a:off x="2951640" y="3547440"/>
            <a:ext cx="3081240" cy="28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83000"/>
              </a:lnSpc>
            </a:pPr>
            <a:r>
              <a:rPr b="1" lang="fr-FR" sz="1900" spc="-1" strike="noStrike">
                <a:solidFill>
                  <a:srgbClr val="0055f5"/>
                </a:solidFill>
                <a:latin typeface="Proxima Nova Extrabold"/>
                <a:ea typeface="Proxima Nova Extrabold"/>
              </a:rPr>
              <a:t>IDEATION </a:t>
            </a:r>
            <a:endParaRPr b="0" lang="fr-FR" sz="1900" spc="-1" strike="noStrike">
              <a:latin typeface="Arial"/>
            </a:endParaRPr>
          </a:p>
        </p:txBody>
      </p:sp>
      <p:sp>
        <p:nvSpPr>
          <p:cNvPr id="290" name="CustomShape 14"/>
          <p:cNvSpPr/>
          <p:nvPr/>
        </p:nvSpPr>
        <p:spPr>
          <a:xfrm>
            <a:off x="5891400" y="3547440"/>
            <a:ext cx="3081240" cy="28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83000"/>
              </a:lnSpc>
            </a:pPr>
            <a:r>
              <a:rPr b="1" lang="fr-FR" sz="1900" spc="-1" strike="noStrike">
                <a:solidFill>
                  <a:srgbClr val="0055f5"/>
                </a:solidFill>
                <a:latin typeface="Proxima Nova Extrabold"/>
                <a:ea typeface="Proxima Nova Extrabold"/>
              </a:rPr>
              <a:t>PROTOTYPAGE</a:t>
            </a:r>
            <a:endParaRPr b="0" lang="fr-FR" sz="1900" spc="-1" strike="noStrike">
              <a:latin typeface="Arial"/>
            </a:endParaRPr>
          </a:p>
        </p:txBody>
      </p:sp>
      <p:sp>
        <p:nvSpPr>
          <p:cNvPr id="291" name="CustomShape 15"/>
          <p:cNvSpPr/>
          <p:nvPr/>
        </p:nvSpPr>
        <p:spPr>
          <a:xfrm>
            <a:off x="8831520" y="3575160"/>
            <a:ext cx="3081240" cy="28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83000"/>
              </a:lnSpc>
            </a:pPr>
            <a:r>
              <a:rPr b="1" lang="fr-FR" sz="1900" spc="-1" strike="noStrike">
                <a:solidFill>
                  <a:srgbClr val="0055f5"/>
                </a:solidFill>
                <a:latin typeface="Proxima Nova Extrabold"/>
                <a:ea typeface="Proxima Nova Extrabold"/>
              </a:rPr>
              <a:t>PITCHS</a:t>
            </a:r>
            <a:endParaRPr b="0" lang="fr-FR" sz="1900" spc="-1" strike="noStrike">
              <a:latin typeface="Arial"/>
            </a:endParaRPr>
          </a:p>
        </p:txBody>
      </p:sp>
      <p:sp>
        <p:nvSpPr>
          <p:cNvPr id="292" name="CustomShape 16"/>
          <p:cNvSpPr/>
          <p:nvPr/>
        </p:nvSpPr>
        <p:spPr>
          <a:xfrm>
            <a:off x="306720" y="4568040"/>
            <a:ext cx="261180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55f5"/>
                </a:solidFill>
                <a:latin typeface="Proxima Nova"/>
                <a:ea typeface="Proxima Nova"/>
              </a:rPr>
              <a:t>12h00 – 13h00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3" name="CustomShape 17"/>
          <p:cNvSpPr/>
          <p:nvPr/>
        </p:nvSpPr>
        <p:spPr>
          <a:xfrm>
            <a:off x="3186360" y="4568040"/>
            <a:ext cx="261180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55f5"/>
                </a:solidFill>
                <a:latin typeface="Proxima Nova"/>
                <a:ea typeface="Proxima Nova"/>
              </a:rPr>
              <a:t>14h – 15h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4" name="CustomShape 18"/>
          <p:cNvSpPr/>
          <p:nvPr/>
        </p:nvSpPr>
        <p:spPr>
          <a:xfrm>
            <a:off x="9066240" y="4568040"/>
            <a:ext cx="261180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55f5"/>
                </a:solidFill>
                <a:latin typeface="Proxima Nova"/>
                <a:ea typeface="Proxima Nova"/>
              </a:rPr>
              <a:t>16h – 16h30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5" name="CustomShape 19"/>
          <p:cNvSpPr/>
          <p:nvPr/>
        </p:nvSpPr>
        <p:spPr>
          <a:xfrm>
            <a:off x="6126120" y="4568040"/>
            <a:ext cx="2611800" cy="43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1" lang="fr-FR" sz="1600" spc="-1" strike="noStrike">
                <a:solidFill>
                  <a:srgbClr val="0055f5"/>
                </a:solidFill>
                <a:latin typeface="Proxima Nova"/>
                <a:ea typeface="Proxima Nova"/>
              </a:rPr>
              <a:t>15h – 16h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296" name="CustomShape 20"/>
          <p:cNvSpPr/>
          <p:nvPr/>
        </p:nvSpPr>
        <p:spPr>
          <a:xfrm>
            <a:off x="1326240" y="2732400"/>
            <a:ext cx="573120" cy="521640"/>
          </a:xfrm>
          <a:custGeom>
            <a:avLst/>
            <a:gdLst/>
            <a:ahLst/>
            <a:rect l="l" t="t" r="r" b="b"/>
            <a:pathLst>
              <a:path w="185" h="169">
                <a:moveTo>
                  <a:pt x="155" y="124"/>
                </a:moveTo>
                <a:cubicBezTo>
                  <a:pt x="155" y="124"/>
                  <a:pt x="139" y="120"/>
                  <a:pt x="139" y="104"/>
                </a:cubicBezTo>
                <a:cubicBezTo>
                  <a:pt x="139" y="90"/>
                  <a:pt x="146" y="85"/>
                  <a:pt x="149" y="82"/>
                </a:cubicBezTo>
                <a:cubicBezTo>
                  <a:pt x="149" y="82"/>
                  <a:pt x="154" y="78"/>
                  <a:pt x="151" y="64"/>
                </a:cubicBezTo>
                <a:cubicBezTo>
                  <a:pt x="156" y="56"/>
                  <a:pt x="158" y="43"/>
                  <a:pt x="151" y="28"/>
                </a:cubicBezTo>
                <a:cubicBezTo>
                  <a:pt x="148" y="19"/>
                  <a:pt x="143" y="14"/>
                  <a:pt x="138" y="12"/>
                </a:cubicBezTo>
                <a:cubicBezTo>
                  <a:pt x="134" y="9"/>
                  <a:pt x="129" y="9"/>
                  <a:pt x="125" y="9"/>
                </a:cubicBezTo>
                <a:cubicBezTo>
                  <a:pt x="119" y="9"/>
                  <a:pt x="113" y="10"/>
                  <a:pt x="109" y="12"/>
                </a:cubicBezTo>
                <a:cubicBezTo>
                  <a:pt x="110" y="14"/>
                  <a:pt x="111" y="16"/>
                  <a:pt x="112" y="19"/>
                </a:cubicBezTo>
                <a:cubicBezTo>
                  <a:pt x="112" y="19"/>
                  <a:pt x="113" y="19"/>
                  <a:pt x="113" y="20"/>
                </a:cubicBezTo>
                <a:cubicBezTo>
                  <a:pt x="115" y="19"/>
                  <a:pt x="120" y="17"/>
                  <a:pt x="125" y="17"/>
                </a:cubicBezTo>
                <a:cubicBezTo>
                  <a:pt x="128" y="17"/>
                  <a:pt x="131" y="18"/>
                  <a:pt x="134" y="19"/>
                </a:cubicBezTo>
                <a:cubicBezTo>
                  <a:pt x="136" y="20"/>
                  <a:pt x="140" y="23"/>
                  <a:pt x="144" y="32"/>
                </a:cubicBezTo>
                <a:cubicBezTo>
                  <a:pt x="149" y="44"/>
                  <a:pt x="147" y="54"/>
                  <a:pt x="144" y="59"/>
                </a:cubicBezTo>
                <a:cubicBezTo>
                  <a:pt x="142" y="61"/>
                  <a:pt x="142" y="63"/>
                  <a:pt x="142" y="66"/>
                </a:cubicBezTo>
                <a:cubicBezTo>
                  <a:pt x="144" y="73"/>
                  <a:pt x="143" y="76"/>
                  <a:pt x="143" y="76"/>
                </a:cubicBezTo>
                <a:cubicBezTo>
                  <a:pt x="142" y="76"/>
                  <a:pt x="142" y="77"/>
                  <a:pt x="142" y="77"/>
                </a:cubicBezTo>
                <a:cubicBezTo>
                  <a:pt x="142" y="77"/>
                  <a:pt x="141" y="78"/>
                  <a:pt x="141" y="78"/>
                </a:cubicBezTo>
                <a:cubicBezTo>
                  <a:pt x="137" y="82"/>
                  <a:pt x="130" y="89"/>
                  <a:pt x="130" y="104"/>
                </a:cubicBezTo>
                <a:cubicBezTo>
                  <a:pt x="130" y="122"/>
                  <a:pt x="144" y="130"/>
                  <a:pt x="152" y="132"/>
                </a:cubicBezTo>
                <a:cubicBezTo>
                  <a:pt x="163" y="135"/>
                  <a:pt x="174" y="140"/>
                  <a:pt x="176" y="152"/>
                </a:cubicBezTo>
                <a:cubicBezTo>
                  <a:pt x="150" y="152"/>
                  <a:pt x="150" y="152"/>
                  <a:pt x="150" y="152"/>
                </a:cubicBezTo>
                <a:cubicBezTo>
                  <a:pt x="150" y="155"/>
                  <a:pt x="151" y="158"/>
                  <a:pt x="151" y="161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85" y="161"/>
                  <a:pt x="185" y="157"/>
                  <a:pt x="185" y="157"/>
                </a:cubicBezTo>
                <a:cubicBezTo>
                  <a:pt x="185" y="134"/>
                  <a:pt x="164" y="127"/>
                  <a:pt x="155" y="124"/>
                </a:cubicBezTo>
                <a:close/>
                <a:moveTo>
                  <a:pt x="109" y="128"/>
                </a:moveTo>
                <a:cubicBezTo>
                  <a:pt x="109" y="128"/>
                  <a:pt x="92" y="124"/>
                  <a:pt x="92" y="106"/>
                </a:cubicBezTo>
                <a:cubicBezTo>
                  <a:pt x="92" y="91"/>
                  <a:pt x="99" y="85"/>
                  <a:pt x="102" y="82"/>
                </a:cubicBezTo>
                <a:cubicBezTo>
                  <a:pt x="102" y="82"/>
                  <a:pt x="108" y="77"/>
                  <a:pt x="104" y="61"/>
                </a:cubicBezTo>
                <a:cubicBezTo>
                  <a:pt x="110" y="53"/>
                  <a:pt x="111" y="38"/>
                  <a:pt x="105" y="22"/>
                </a:cubicBezTo>
                <a:cubicBezTo>
                  <a:pt x="100" y="12"/>
                  <a:pt x="96" y="7"/>
                  <a:pt x="91" y="3"/>
                </a:cubicBezTo>
                <a:cubicBezTo>
                  <a:pt x="87" y="1"/>
                  <a:pt x="82" y="0"/>
                  <a:pt x="77" y="0"/>
                </a:cubicBezTo>
                <a:cubicBezTo>
                  <a:pt x="69" y="0"/>
                  <a:pt x="60" y="3"/>
                  <a:pt x="57" y="5"/>
                </a:cubicBezTo>
                <a:cubicBezTo>
                  <a:pt x="47" y="10"/>
                  <a:pt x="41" y="13"/>
                  <a:pt x="35" y="28"/>
                </a:cubicBezTo>
                <a:cubicBezTo>
                  <a:pt x="30" y="40"/>
                  <a:pt x="36" y="54"/>
                  <a:pt x="39" y="61"/>
                </a:cubicBezTo>
                <a:cubicBezTo>
                  <a:pt x="35" y="76"/>
                  <a:pt x="41" y="82"/>
                  <a:pt x="41" y="82"/>
                </a:cubicBezTo>
                <a:cubicBezTo>
                  <a:pt x="43" y="85"/>
                  <a:pt x="50" y="91"/>
                  <a:pt x="50" y="106"/>
                </a:cubicBezTo>
                <a:cubicBezTo>
                  <a:pt x="50" y="124"/>
                  <a:pt x="33" y="128"/>
                  <a:pt x="33" y="128"/>
                </a:cubicBezTo>
                <a:cubicBezTo>
                  <a:pt x="22" y="132"/>
                  <a:pt x="0" y="140"/>
                  <a:pt x="0" y="165"/>
                </a:cubicBezTo>
                <a:cubicBezTo>
                  <a:pt x="0" y="165"/>
                  <a:pt x="0" y="169"/>
                  <a:pt x="4" y="169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43" y="169"/>
                  <a:pt x="143" y="165"/>
                  <a:pt x="143" y="165"/>
                </a:cubicBezTo>
                <a:cubicBezTo>
                  <a:pt x="143" y="140"/>
                  <a:pt x="120" y="132"/>
                  <a:pt x="109" y="128"/>
                </a:cubicBezTo>
                <a:close/>
                <a:moveTo>
                  <a:pt x="8" y="161"/>
                </a:moveTo>
                <a:cubicBezTo>
                  <a:pt x="10" y="146"/>
                  <a:pt x="23" y="140"/>
                  <a:pt x="36" y="136"/>
                </a:cubicBezTo>
                <a:cubicBezTo>
                  <a:pt x="44" y="134"/>
                  <a:pt x="59" y="125"/>
                  <a:pt x="59" y="106"/>
                </a:cubicBezTo>
                <a:cubicBezTo>
                  <a:pt x="59" y="90"/>
                  <a:pt x="52" y="82"/>
                  <a:pt x="49" y="78"/>
                </a:cubicBezTo>
                <a:cubicBezTo>
                  <a:pt x="48" y="78"/>
                  <a:pt x="48" y="77"/>
                  <a:pt x="47" y="77"/>
                </a:cubicBezTo>
                <a:cubicBezTo>
                  <a:pt x="47" y="77"/>
                  <a:pt x="47" y="76"/>
                  <a:pt x="47" y="76"/>
                </a:cubicBezTo>
                <a:cubicBezTo>
                  <a:pt x="47" y="76"/>
                  <a:pt x="45" y="72"/>
                  <a:pt x="47" y="63"/>
                </a:cubicBezTo>
                <a:cubicBezTo>
                  <a:pt x="48" y="61"/>
                  <a:pt x="48" y="59"/>
                  <a:pt x="47" y="57"/>
                </a:cubicBezTo>
                <a:cubicBezTo>
                  <a:pt x="45" y="53"/>
                  <a:pt x="39" y="40"/>
                  <a:pt x="43" y="31"/>
                </a:cubicBezTo>
                <a:cubicBezTo>
                  <a:pt x="48" y="19"/>
                  <a:pt x="52" y="17"/>
                  <a:pt x="60" y="13"/>
                </a:cubicBezTo>
                <a:cubicBezTo>
                  <a:pt x="61" y="13"/>
                  <a:pt x="61" y="13"/>
                  <a:pt x="62" y="12"/>
                </a:cubicBezTo>
                <a:cubicBezTo>
                  <a:pt x="64" y="11"/>
                  <a:pt x="70" y="9"/>
                  <a:pt x="77" y="9"/>
                </a:cubicBezTo>
                <a:cubicBezTo>
                  <a:pt x="81" y="9"/>
                  <a:pt x="84" y="9"/>
                  <a:pt x="87" y="11"/>
                </a:cubicBezTo>
                <a:cubicBezTo>
                  <a:pt x="90" y="13"/>
                  <a:pt x="93" y="16"/>
                  <a:pt x="97" y="25"/>
                </a:cubicBezTo>
                <a:cubicBezTo>
                  <a:pt x="103" y="39"/>
                  <a:pt x="101" y="51"/>
                  <a:pt x="97" y="56"/>
                </a:cubicBezTo>
                <a:cubicBezTo>
                  <a:pt x="96" y="58"/>
                  <a:pt x="95" y="61"/>
                  <a:pt x="96" y="63"/>
                </a:cubicBezTo>
                <a:cubicBezTo>
                  <a:pt x="98" y="72"/>
                  <a:pt x="96" y="75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4" y="78"/>
                  <a:pt x="94" y="78"/>
                </a:cubicBezTo>
                <a:cubicBezTo>
                  <a:pt x="90" y="82"/>
                  <a:pt x="84" y="90"/>
                  <a:pt x="84" y="106"/>
                </a:cubicBezTo>
                <a:cubicBezTo>
                  <a:pt x="84" y="125"/>
                  <a:pt x="99" y="134"/>
                  <a:pt x="107" y="136"/>
                </a:cubicBezTo>
                <a:cubicBezTo>
                  <a:pt x="119" y="140"/>
                  <a:pt x="132" y="146"/>
                  <a:pt x="134" y="161"/>
                </a:cubicBezTo>
                <a:lnTo>
                  <a:pt x="8" y="161"/>
                </a:lnTo>
                <a:close/>
              </a:path>
            </a:pathLst>
          </a:custGeom>
          <a:solidFill>
            <a:schemeClr val="lt1"/>
          </a:solidFill>
          <a:ln w="9360">
            <a:solidFill>
              <a:schemeClr val="l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21"/>
          <p:cNvSpPr/>
          <p:nvPr/>
        </p:nvSpPr>
        <p:spPr>
          <a:xfrm>
            <a:off x="0" y="4221360"/>
            <a:ext cx="12191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5f5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98" name="Google Shape;212;ga420efaaba_0_103" descr=""/>
          <p:cNvPicPr/>
          <p:nvPr/>
        </p:nvPicPr>
        <p:blipFill>
          <a:blip r:embed="rId1"/>
          <a:stretch/>
        </p:blipFill>
        <p:spPr>
          <a:xfrm>
            <a:off x="591120" y="1325880"/>
            <a:ext cx="1921680" cy="2166840"/>
          </a:xfrm>
          <a:prstGeom prst="rect">
            <a:avLst/>
          </a:prstGeom>
          <a:ln>
            <a:noFill/>
          </a:ln>
        </p:spPr>
      </p:pic>
      <p:pic>
        <p:nvPicPr>
          <p:cNvPr id="299" name="Google Shape;213;ga420efaaba_0_103" descr=""/>
          <p:cNvPicPr/>
          <p:nvPr/>
        </p:nvPicPr>
        <p:blipFill>
          <a:blip r:embed="rId2"/>
          <a:stretch/>
        </p:blipFill>
        <p:spPr>
          <a:xfrm>
            <a:off x="9218160" y="1321560"/>
            <a:ext cx="2307960" cy="2175840"/>
          </a:xfrm>
          <a:prstGeom prst="rect">
            <a:avLst/>
          </a:prstGeom>
          <a:ln>
            <a:noFill/>
          </a:ln>
        </p:spPr>
      </p:pic>
      <p:pic>
        <p:nvPicPr>
          <p:cNvPr id="300" name="Google Shape;214;ga420efaaba_0_103" descr=""/>
          <p:cNvPicPr/>
          <p:nvPr/>
        </p:nvPicPr>
        <p:blipFill>
          <a:blip r:embed="rId3"/>
          <a:stretch/>
        </p:blipFill>
        <p:spPr>
          <a:xfrm>
            <a:off x="6586560" y="1535040"/>
            <a:ext cx="1691280" cy="1912680"/>
          </a:xfrm>
          <a:prstGeom prst="rect">
            <a:avLst/>
          </a:prstGeom>
          <a:ln>
            <a:noFill/>
          </a:ln>
        </p:spPr>
      </p:pic>
      <p:pic>
        <p:nvPicPr>
          <p:cNvPr id="301" name="Google Shape;215;ga420efaaba_0_103" descr=""/>
          <p:cNvPicPr/>
          <p:nvPr/>
        </p:nvPicPr>
        <p:blipFill>
          <a:blip r:embed="rId4"/>
          <a:stretch/>
        </p:blipFill>
        <p:spPr>
          <a:xfrm>
            <a:off x="3549240" y="1535040"/>
            <a:ext cx="1886040" cy="1912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220;g9d2e6624d8_0_259" descr=""/>
          <p:cNvPicPr/>
          <p:nvPr/>
        </p:nvPicPr>
        <p:blipFill>
          <a:blip r:embed="rId1"/>
          <a:srcRect l="0" t="0" r="42161" b="0"/>
          <a:stretch/>
        </p:blipFill>
        <p:spPr>
          <a:xfrm flipH="1">
            <a:off x="360" y="0"/>
            <a:ext cx="5950080" cy="6857640"/>
          </a:xfrm>
          <a:prstGeom prst="rect">
            <a:avLst/>
          </a:prstGeom>
          <a:ln>
            <a:noFill/>
          </a:ln>
        </p:spPr>
      </p:pic>
      <p:pic>
        <p:nvPicPr>
          <p:cNvPr id="303" name="Google Shape;221;g9d2e6624d8_0_259" descr=""/>
          <p:cNvPicPr/>
          <p:nvPr/>
        </p:nvPicPr>
        <p:blipFill>
          <a:blip r:embed="rId2"/>
          <a:srcRect l="12914" t="0" r="0" b="0"/>
          <a:stretch/>
        </p:blipFill>
        <p:spPr>
          <a:xfrm>
            <a:off x="0" y="3600"/>
            <a:ext cx="10616760" cy="6854040"/>
          </a:xfrm>
          <a:prstGeom prst="rect">
            <a:avLst/>
          </a:prstGeom>
          <a:ln>
            <a:noFill/>
          </a:ln>
        </p:spPr>
      </p:pic>
      <p:sp>
        <p:nvSpPr>
          <p:cNvPr id="304" name="CustomShape 1"/>
          <p:cNvSpPr/>
          <p:nvPr/>
        </p:nvSpPr>
        <p:spPr>
          <a:xfrm>
            <a:off x="5650200" y="366840"/>
            <a:ext cx="5595120" cy="452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Vous travaillerez en équipes de 10 personnes</a:t>
            </a:r>
            <a:endParaRPr b="0" lang="fr-FR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1/2 facilitateur : XXX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Proxima Nova"/>
                <a:ea typeface="Proxima Nova"/>
              </a:rPr>
              <a:t>Son rôle est de répartir la parole, équitablement et en toute bienveillance ! Il ou elle peut évidemment prendre la parole, et la partager</a:t>
            </a:r>
            <a:endParaRPr b="0" lang="fr-FR" sz="1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1/2 timekeeper : XXX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Proxima Nova"/>
                <a:ea typeface="Proxima Nova"/>
              </a:rPr>
              <a:t>Il.Elle sera responsable du timing. Une personne fiable, bien réveillée et idéalement avec une montre !</a:t>
            </a:r>
            <a:endParaRPr b="0" lang="fr-FR" sz="1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1/2 speaker : XXX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Proxima Nova"/>
                <a:ea typeface="Proxima Nova"/>
              </a:rPr>
              <a:t>Il.Elle s’exprimera en plénière pour présenter le projet que vous voudrez mettre en valeur. On vous a toujours dit de faire du théâtre ?! </a:t>
            </a:r>
            <a:endParaRPr b="0" lang="fr-FR" sz="12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1/2 rédacteur : XXX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Proxima Nova"/>
                <a:ea typeface="Proxima Nova"/>
              </a:rPr>
              <a:t>La bonne personne pour prendre des notes et retranscrire le propos : indispensable pour que l’association bénéficie de toutes vos bonnes idées :) </a:t>
            </a:r>
            <a:endParaRPr b="0" lang="fr-FR" sz="1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1/2 chief happiness : XXX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1200" spc="-1" strike="noStrike">
                <a:solidFill>
                  <a:srgbClr val="000000"/>
                </a:solidFill>
                <a:latin typeface="Proxima Nova"/>
                <a:ea typeface="Proxima Nova"/>
              </a:rPr>
              <a:t>Il.Elle sera responsable du bien-être de chacun, que chacun trouve sa place. Vous êtes de nature empathique et enjouée ?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fr-FR" sz="1800" spc="-1" strike="noStrike">
                <a:solidFill>
                  <a:srgbClr val="000000"/>
                </a:solidFill>
                <a:latin typeface="Proxima Nova"/>
                <a:ea typeface="Proxima Nova"/>
              </a:rPr>
              <a:t>Vous présenterez votre prototype au jury à 16h00 en 3 minutes.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305" name="Google Shape;223;g9d2e6624d8_0_259" descr=""/>
          <p:cNvPicPr/>
          <p:nvPr/>
        </p:nvPicPr>
        <p:blipFill>
          <a:blip r:embed="rId3"/>
          <a:stretch/>
        </p:blipFill>
        <p:spPr>
          <a:xfrm>
            <a:off x="10100880" y="5410080"/>
            <a:ext cx="1391760" cy="1306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228;g9d2e6624d8_0_343" descr=""/>
          <p:cNvPicPr/>
          <p:nvPr/>
        </p:nvPicPr>
        <p:blipFill>
          <a:blip r:embed="rId1"/>
          <a:srcRect l="0" t="0" r="0" b="15664"/>
          <a:stretch/>
        </p:blipFill>
        <p:spPr>
          <a:xfrm>
            <a:off x="0" y="0"/>
            <a:ext cx="12191760" cy="6850440"/>
          </a:xfrm>
          <a:prstGeom prst="rect">
            <a:avLst/>
          </a:prstGeom>
          <a:ln>
            <a:noFill/>
          </a:ln>
        </p:spPr>
      </p:pic>
      <p:sp>
        <p:nvSpPr>
          <p:cNvPr id="307" name="CustomShape 1"/>
          <p:cNvSpPr/>
          <p:nvPr/>
        </p:nvSpPr>
        <p:spPr>
          <a:xfrm>
            <a:off x="0" y="-7200"/>
            <a:ext cx="12191760" cy="6857640"/>
          </a:xfrm>
          <a:prstGeom prst="rect">
            <a:avLst/>
          </a:prstGeom>
          <a:solidFill>
            <a:srgbClr val="139a28">
              <a:alpha val="6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2"/>
          <p:cNvSpPr/>
          <p:nvPr/>
        </p:nvSpPr>
        <p:spPr>
          <a:xfrm>
            <a:off x="3614760" y="957240"/>
            <a:ext cx="4929120" cy="49291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3"/>
          <p:cNvSpPr/>
          <p:nvPr/>
        </p:nvSpPr>
        <p:spPr>
          <a:xfrm>
            <a:off x="5425920" y="2383920"/>
            <a:ext cx="1334520" cy="71640"/>
          </a:xfrm>
          <a:prstGeom prst="rect">
            <a:avLst/>
          </a:prstGeom>
          <a:solidFill>
            <a:srgbClr val="139a2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4"/>
          <p:cNvSpPr/>
          <p:nvPr/>
        </p:nvSpPr>
        <p:spPr>
          <a:xfrm>
            <a:off x="5425920" y="4405320"/>
            <a:ext cx="1334520" cy="71640"/>
          </a:xfrm>
          <a:prstGeom prst="rect">
            <a:avLst/>
          </a:prstGeom>
          <a:solidFill>
            <a:srgbClr val="139a2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5"/>
          <p:cNvSpPr/>
          <p:nvPr/>
        </p:nvSpPr>
        <p:spPr>
          <a:xfrm>
            <a:off x="4170960" y="2694600"/>
            <a:ext cx="3816720" cy="1468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4500" spc="-1" strike="noStrike">
                <a:solidFill>
                  <a:srgbClr val="139a28"/>
                </a:solidFill>
                <a:latin typeface="Proxima Nova"/>
                <a:ea typeface="Proxima Nova"/>
              </a:rPr>
              <a:t>Votre défi</a:t>
            </a:r>
            <a:endParaRPr b="0" lang="fr-FR" sz="4500" spc="-1" strike="noStrike">
              <a:latin typeface="Arial"/>
            </a:endParaRPr>
          </a:p>
        </p:txBody>
      </p:sp>
      <p:sp>
        <p:nvSpPr>
          <p:cNvPr id="312" name="CustomShape 6"/>
          <p:cNvSpPr/>
          <p:nvPr/>
        </p:nvSpPr>
        <p:spPr>
          <a:xfrm>
            <a:off x="673560" y="421920"/>
            <a:ext cx="2306160" cy="7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240;g9d2e6624d8_0_516" descr=""/>
          <p:cNvPicPr/>
          <p:nvPr/>
        </p:nvPicPr>
        <p:blipFill>
          <a:blip r:embed="rId1"/>
          <a:srcRect l="0" t="0" r="0" b="1557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314" name="CustomShape 1"/>
          <p:cNvSpPr/>
          <p:nvPr/>
        </p:nvSpPr>
        <p:spPr>
          <a:xfrm>
            <a:off x="507240" y="812880"/>
            <a:ext cx="11177280" cy="5054400"/>
          </a:xfrm>
          <a:prstGeom prst="rect">
            <a:avLst/>
          </a:prstGeom>
          <a:solidFill>
            <a:srgbClr val="ffffff">
              <a:alpha val="65000"/>
            </a:srgbClr>
          </a:solidFill>
          <a:ln w="76320">
            <a:solidFill>
              <a:srgbClr val="139a2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TextShape 2"/>
          <p:cNvSpPr txBox="1"/>
          <p:nvPr/>
        </p:nvSpPr>
        <p:spPr>
          <a:xfrm>
            <a:off x="838080" y="1193760"/>
            <a:ext cx="10515240" cy="4292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fr-FR" sz="2000" spc="-1" strike="noStrike">
                <a:solidFill>
                  <a:srgbClr val="000000"/>
                </a:solidFill>
                <a:latin typeface="Proxima Nova"/>
                <a:ea typeface="Proxima Nova"/>
              </a:rPr>
              <a:t>Electrocycle</a:t>
            </a:r>
            <a:r>
              <a:rPr b="0" lang="fr-FR" sz="2000" spc="-1" strike="noStrike">
                <a:solidFill>
                  <a:srgbClr val="000000"/>
                </a:solidFill>
                <a:latin typeface="Proxima Nova"/>
                <a:ea typeface="Proxima Nova"/>
              </a:rPr>
              <a:t> a pour objet d’améliorer le réemploi des équipements électriques et électroniques, la réutilisation des pièces détachées et composants de ces équipements, ainsi que de contribuer à leur revalorisation.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Proxima Nova"/>
                <a:ea typeface="Proxima Nova"/>
              </a:rPr>
              <a:t>Les objectifs de leurs ateliers sont d’agir sur les thématiques liées aux déchets électroniques et œuvrer à l’amélioration du réemploi sur les équipements électroniques.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2000" spc="-1" strike="noStrike">
                <a:solidFill>
                  <a:srgbClr val="000000"/>
                </a:solidFill>
                <a:latin typeface="Proxima Nova"/>
                <a:ea typeface="Proxima Nova"/>
              </a:rPr>
              <a:t>Electrocycle est un </a:t>
            </a:r>
            <a:r>
              <a:rPr b="1" lang="fr-FR" sz="2000" spc="-1" strike="noStrike">
                <a:solidFill>
                  <a:srgbClr val="000000"/>
                </a:solidFill>
                <a:latin typeface="Proxima Nova"/>
                <a:ea typeface="Proxima Nova"/>
              </a:rPr>
              <a:t>association environnementale </a:t>
            </a:r>
            <a:r>
              <a:rPr b="0" lang="fr-FR" sz="2000" spc="-1" strike="noStrike">
                <a:solidFill>
                  <a:srgbClr val="000000"/>
                </a:solidFill>
                <a:latin typeface="Proxima Nova"/>
                <a:ea typeface="Proxima Nova"/>
              </a:rPr>
              <a:t>qui fait la promotion de la « culture libre »  &amp; d’une éducation populaire. Elle compte des membres dans différentes villes et régions (Bretagne) de France.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fr-FR" sz="2000" spc="-1" strike="noStrike">
                <a:solidFill>
                  <a:srgbClr val="000000"/>
                </a:solidFill>
                <a:latin typeface="Proxima Nova"/>
                <a:ea typeface="Proxima Nova"/>
              </a:rPr>
              <a:t>Votre défi : Comment communiquer auprès du grand public sur le gaspillage actuel d’énergie à partir d’une station de diagnostic énergie ? (groupe A)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318FFAD-1875-4B04-9147-65F9EECF5E5C}" type="slidenum">
              <a:rPr b="0" lang="fr-FR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0" y="0"/>
            <a:ext cx="12225600" cy="2602440"/>
          </a:xfrm>
          <a:prstGeom prst="rect">
            <a:avLst/>
          </a:prstGeom>
          <a:solidFill>
            <a:srgbClr val="0055f5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CustomShape 2"/>
          <p:cNvSpPr/>
          <p:nvPr/>
        </p:nvSpPr>
        <p:spPr>
          <a:xfrm>
            <a:off x="2425320" y="914400"/>
            <a:ext cx="737496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Session 1 –</a:t>
            </a:r>
            <a:r>
              <a:rPr b="1" lang="fr-FR" sz="3600" spc="-1" strike="noStrike">
                <a:solidFill>
                  <a:srgbClr val="fddd33"/>
                </a:solidFill>
                <a:latin typeface="Proxima Nova"/>
                <a:ea typeface="Proxima Nov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Proxima Nova"/>
                <a:ea typeface="Proxima Nova"/>
              </a:rPr>
              <a:t>EMPATHIE</a:t>
            </a:r>
            <a:endParaRPr b="0" lang="fr-FR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Proxima Nova"/>
                <a:ea typeface="Proxima Nova"/>
              </a:rPr>
              <a:t>12h00 à 13h00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319" name="Google Shape;250;p9" descr=""/>
          <p:cNvPicPr/>
          <p:nvPr/>
        </p:nvPicPr>
        <p:blipFill>
          <a:blip r:embed="rId1"/>
          <a:stretch/>
        </p:blipFill>
        <p:spPr>
          <a:xfrm>
            <a:off x="114480" y="5096880"/>
            <a:ext cx="3161880" cy="1482120"/>
          </a:xfrm>
          <a:prstGeom prst="rect">
            <a:avLst/>
          </a:prstGeom>
          <a:ln>
            <a:noFill/>
          </a:ln>
        </p:spPr>
      </p:pic>
      <p:pic>
        <p:nvPicPr>
          <p:cNvPr id="320" name="Google Shape;251;p9" descr=""/>
          <p:cNvPicPr/>
          <p:nvPr/>
        </p:nvPicPr>
        <p:blipFill>
          <a:blip r:embed="rId2"/>
          <a:stretch/>
        </p:blipFill>
        <p:spPr>
          <a:xfrm>
            <a:off x="4685400" y="3286440"/>
            <a:ext cx="2820960" cy="318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Application>Neat_Office/6.2.8.2$Windows_x86 LibreOffice_project/</Application>
  <Words>933</Words>
  <Paragraphs>178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Laura KINSELLE</dc:creator>
  <dc:description/>
  <dc:language>fr-FR</dc:language>
  <cp:lastModifiedBy/>
  <dcterms:modified xsi:type="dcterms:W3CDTF">2020-12-01T16:19:00Z</dcterms:modified>
  <cp:revision>26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26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26</vt:i4>
  </property>
</Properties>
</file>